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embeddedFontLst>
    <p:embeddedFont>
      <p:font typeface="Roboto"/>
      <p:regular r:id="rId51"/>
      <p:bold r:id="rId52"/>
      <p:italic r:id="rId53"/>
      <p:boldItalic r:id="rId54"/>
    </p:embeddedFont>
    <p:embeddedFont>
      <p:font typeface="Titillium Web"/>
      <p:regular r:id="rId55"/>
      <p:bold r:id="rId56"/>
      <p:italic r:id="rId57"/>
      <p:boldItalic r:id="rId58"/>
    </p:embeddedFont>
    <p:embeddedFont>
      <p:font typeface="Titillium Web ExtraLight"/>
      <p:regular r:id="rId59"/>
      <p:bold r:id="rId60"/>
      <p:italic r:id="rId61"/>
      <p:boldItalic r:id="rId62"/>
    </p:embeddedFont>
    <p:embeddedFont>
      <p:font typeface="Source Sans Pro"/>
      <p:regular r:id="rId63"/>
      <p:bold r:id="rId64"/>
      <p:italic r:id="rId65"/>
      <p:boldItalic r:id="rId66"/>
    </p:embeddedFont>
    <p:embeddedFont>
      <p:font typeface="Titillium Web Light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71" roundtripDataSignature="AMtx7mh+cQHwOp99EsCXbGiPmo9NdNDG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CE706F4-CCA3-49CF-8E6C-426F940C9A2F}">
  <a:tblStyle styleId="{BCE706F4-CCA3-49CF-8E6C-426F940C9A2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customschemas.google.com/relationships/presentationmetadata" Target="metadata"/><Relationship Id="rId70" Type="http://schemas.openxmlformats.org/officeDocument/2006/relationships/font" Target="fonts/TitilliumWebLight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TitilliumWebExtraLight-boldItalic.fntdata"/><Relationship Id="rId61" Type="http://schemas.openxmlformats.org/officeDocument/2006/relationships/font" Target="fonts/TitilliumWebExtraLight-italic.fntdata"/><Relationship Id="rId20" Type="http://schemas.openxmlformats.org/officeDocument/2006/relationships/slide" Target="slides/slide15.xml"/><Relationship Id="rId64" Type="http://schemas.openxmlformats.org/officeDocument/2006/relationships/font" Target="fonts/SourceSansPro-bold.fntdata"/><Relationship Id="rId63" Type="http://schemas.openxmlformats.org/officeDocument/2006/relationships/font" Target="fonts/SourceSansPro-regular.fntdata"/><Relationship Id="rId22" Type="http://schemas.openxmlformats.org/officeDocument/2006/relationships/slide" Target="slides/slide17.xml"/><Relationship Id="rId66" Type="http://schemas.openxmlformats.org/officeDocument/2006/relationships/font" Target="fonts/SourceSansPro-boldItalic.fntdata"/><Relationship Id="rId21" Type="http://schemas.openxmlformats.org/officeDocument/2006/relationships/slide" Target="slides/slide16.xml"/><Relationship Id="rId65" Type="http://schemas.openxmlformats.org/officeDocument/2006/relationships/font" Target="fonts/SourceSansPro-italic.fntdata"/><Relationship Id="rId24" Type="http://schemas.openxmlformats.org/officeDocument/2006/relationships/slide" Target="slides/slide19.xml"/><Relationship Id="rId68" Type="http://schemas.openxmlformats.org/officeDocument/2006/relationships/font" Target="fonts/TitilliumWebLight-bold.fntdata"/><Relationship Id="rId23" Type="http://schemas.openxmlformats.org/officeDocument/2006/relationships/slide" Target="slides/slide18.xml"/><Relationship Id="rId67" Type="http://schemas.openxmlformats.org/officeDocument/2006/relationships/font" Target="fonts/TitilliumWebLight-regular.fntdata"/><Relationship Id="rId60" Type="http://schemas.openxmlformats.org/officeDocument/2006/relationships/font" Target="fonts/TitilliumWebExtraLight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TitilliumWebLight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regular.fntdata"/><Relationship Id="rId50" Type="http://schemas.openxmlformats.org/officeDocument/2006/relationships/slide" Target="slides/slide45.xml"/><Relationship Id="rId53" Type="http://schemas.openxmlformats.org/officeDocument/2006/relationships/font" Target="fonts/Roboto-italic.fntdata"/><Relationship Id="rId52" Type="http://schemas.openxmlformats.org/officeDocument/2006/relationships/font" Target="fonts/Roboto-bold.fntdata"/><Relationship Id="rId11" Type="http://schemas.openxmlformats.org/officeDocument/2006/relationships/slide" Target="slides/slide6.xml"/><Relationship Id="rId55" Type="http://schemas.openxmlformats.org/officeDocument/2006/relationships/font" Target="fonts/TitilliumWeb-regular.fntdata"/><Relationship Id="rId10" Type="http://schemas.openxmlformats.org/officeDocument/2006/relationships/slide" Target="slides/slide5.xml"/><Relationship Id="rId54" Type="http://schemas.openxmlformats.org/officeDocument/2006/relationships/font" Target="fonts/Roboto-boldItalic.fntdata"/><Relationship Id="rId13" Type="http://schemas.openxmlformats.org/officeDocument/2006/relationships/slide" Target="slides/slide8.xml"/><Relationship Id="rId57" Type="http://schemas.openxmlformats.org/officeDocument/2006/relationships/font" Target="fonts/TitilliumWeb-italic.fntdata"/><Relationship Id="rId12" Type="http://schemas.openxmlformats.org/officeDocument/2006/relationships/slide" Target="slides/slide7.xml"/><Relationship Id="rId56" Type="http://schemas.openxmlformats.org/officeDocument/2006/relationships/font" Target="fonts/TitilliumWeb-bold.fntdata"/><Relationship Id="rId15" Type="http://schemas.openxmlformats.org/officeDocument/2006/relationships/slide" Target="slides/slide10.xml"/><Relationship Id="rId59" Type="http://schemas.openxmlformats.org/officeDocument/2006/relationships/font" Target="fonts/TitilliumWebExtraLight-regular.fntdata"/><Relationship Id="rId14" Type="http://schemas.openxmlformats.org/officeDocument/2006/relationships/slide" Target="slides/slide9.xml"/><Relationship Id="rId58" Type="http://schemas.openxmlformats.org/officeDocument/2006/relationships/font" Target="fonts/TitilliumWeb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ubscription.packtpub.com/book/big_data_and_business_intelligence/9781785882104/6/ch06lvl1sec40/measuring-distance-or-similarity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understanding-the-concept-of-hierarchical-clustering-technique-c6e8243758ec" TargetMode="Externa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understanding-the-concept-of-hierarchical-clustering-technique-c6e8243758ec" TargetMode="Externa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understanding-the-concept-of-hierarchical-clustering-technique-c6e8243758ec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understanding-the-concept-of-hierarchical-clustering-technique-c6e8243758ec" TargetMode="Externa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understanding-the-concept-of-hierarchical-clustering-technique-c6e8243758ec" TargetMode="Externa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oursera.org/lecture/machine-learning-with-python/dbscan-B8ctK" TargetMode="Externa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oursera.org/lecture/machine-learning-with-python/dbscan-B8ctK" TargetMode="Externa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oursera.org/lecture/machine-learning-with-python/dbscan-B8ctK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nicola17.github.io/publications/" TargetMode="External"/><Relationship Id="rId3" Type="http://schemas.openxmlformats.org/officeDocument/2006/relationships/hyperlink" Target="https://academic.oup.com/nar/article/45/10/e83/2962180#57983578" TargetMode="Externa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oursera.org/lecture/machine-learning-with-python/dbscan-B8ctK" TargetMode="Externa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oursera.org/lecture/machine-learning-with-python/dbscan-B8ctK" TargetMode="Externa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oursera.org/lecture/machine-learning-with-python/dbscan-B8ctK" TargetMode="Externa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oursera.org/lecture/machine-learning-with-python/dbscan-B8ctK" TargetMode="Externa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ubscription.packtpub.com/book/big_data_and_business_intelligence/9781785882104/6/ch06lvl1sec40/measuring-distance-or-similarity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7" name="Google Shape;77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2" name="Google Shape;87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https://subscription.packtpub.com/book/big_data_and_business_intelligence/9781785882104/6/ch06lvl1sec40/measuring-distance-or-similarity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7" name="Google Shape;88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3" name="Google Shape;89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Random initialization popular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8" name="Google Shape;92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Random initialization popular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6" name="Google Shape;96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Random initialization popular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7" name="Google Shape;100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Random initialization popular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8" name="Google Shape;104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Random initialization popular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9" name="Google Shape;10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7" name="Google Shape;109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3" name="Google Shape;110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4" name="Google Shape;78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7" name="Google Shape;113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6" name="Google Shape;120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0" name="Google Shape;122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8" name="Google Shape;124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5" name="Google Shape;129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2" name="Google Shape;130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5" name="Google Shape;133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1" name="Google Shape;134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https://towardsdatascience.com/understanding-the-concept-of-hierarchical-clustering-technique-c6e8243758ec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1" name="Google Shape;137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https://towardsdatascience.com/understanding-the-concept-of-hierarchical-clustering-technique-c6e8243758ec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4" name="Google Shape;140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5" name="Google Shape;79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2" name="Google Shape;141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8" name="Google Shape;141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7" name="Google Shape;142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4" name="Google Shape;143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2" name="Google Shape;144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https://towardsdatascience.com/understanding-the-concept-of-hierarchical-clustering-technique-c6e8243758ec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2" name="Google Shape;146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https://towardsdatascience.com/understanding-the-concept-of-hierarchical-clustering-technique-c6e8243758ec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2" name="Google Shape;148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https://towardsdatascience.com/understanding-the-concept-of-hierarchical-clustering-technique-c6e8243758ec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4" name="Google Shape;1504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https://www.coursera.org/lecture/machine-learning-with-python/dbscan-B8ctK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0" name="Google Shape;153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https://www.coursera.org/lecture/machine-learning-with-python/dbscan-B8ctK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7" name="Google Shape;1557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https://www.coursera.org/lecture/machine-learning-with-python/dbscan-B8ctK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2" name="Google Shape;8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gene expressions in 6 donor brains. applications to AD huntingtons autism spectrum disorder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https://nicola17.github.io/publications/</a:t>
            </a:r>
            <a:r>
              <a:rPr lang="en" sz="1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endParaRPr sz="1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https://academic.oup.com/nar/article/45/10/e83/2962180#57983578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4" name="Google Shape;1584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https://www.coursera.org/lecture/machine-learning-with-python/dbscan-B8ctK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2" name="Google Shape;1612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https://www.coursera.org/lecture/machine-learning-with-python/dbscan-B8ctK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0" name="Google Shape;1640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https://www.coursera.org/lecture/machine-learning-with-python/dbscan-B8ctK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8" name="Google Shape;1668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https://www.coursera.org/lecture/machine-learning-with-python/dbscan-B8ctK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4" name="Google Shape;1694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p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2" name="Google Shape;1702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1" name="Google Shape;81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9" name="Google Shape;81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9" name="Google Shape;84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7" name="Google Shape;85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4" name="Google Shape;86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https://subscription.packtpub.com/book/big_data_and_business_intelligence/9781785882104/6/ch06lvl1sec40/measuring-distance-or-similarity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47"/>
          <p:cNvSpPr txBox="1"/>
          <p:nvPr>
            <p:ph type="ctrTitle"/>
          </p:nvPr>
        </p:nvSpPr>
        <p:spPr>
          <a:xfrm>
            <a:off x="696525" y="817291"/>
            <a:ext cx="7729200" cy="20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2" name="Google Shape;12;p47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3" name="Google Shape;13;p47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47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47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47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47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47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47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47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47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47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47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47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47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47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47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7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47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47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47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47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47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47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7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47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47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47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47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47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47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47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47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47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47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" name="Google Shape;46;p47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47" name="Google Shape;47;p47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47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47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47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47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47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47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47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47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47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47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47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47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47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47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47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47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47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47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47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47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47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47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47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47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47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47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47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47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47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47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47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47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47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47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47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47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47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47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47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47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47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47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47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47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47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47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47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47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47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47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47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47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47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47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47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47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47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47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47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47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47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47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47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47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47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" name="Google Shape;113;p47"/>
          <p:cNvSpPr/>
          <p:nvPr/>
        </p:nvSpPr>
        <p:spPr>
          <a:xfrm>
            <a:off x="0" y="2229988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6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3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6" name="Google Shape;556;p56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557" name="Google Shape;557;p56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56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56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56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56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56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56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56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56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56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56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56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56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56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56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56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56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56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56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56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56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56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56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56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56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56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56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56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56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56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56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56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56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0" name="Google Shape;590;p56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591" name="Google Shape;591;p56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56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56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56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56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56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56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56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56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56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56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56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56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56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56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56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56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56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56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56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56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56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56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56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56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56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56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56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56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56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56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56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56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56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56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56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56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56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56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56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56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56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56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56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56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56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56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56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56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56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56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56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56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56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56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56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56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56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56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56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56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56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56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56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56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56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7" name="Google Shape;657;p56"/>
          <p:cNvSpPr/>
          <p:nvPr/>
        </p:nvSpPr>
        <p:spPr>
          <a:xfrm>
            <a:off x="0" y="3579000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56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59" name="Google Shape;659;p56"/>
          <p:cNvSpPr txBox="1"/>
          <p:nvPr>
            <p:ph idx="1" type="body"/>
          </p:nvPr>
        </p:nvSpPr>
        <p:spPr>
          <a:xfrm>
            <a:off x="739675" y="1235873"/>
            <a:ext cx="2477400" cy="28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60" name="Google Shape;660;p56"/>
          <p:cNvSpPr txBox="1"/>
          <p:nvPr>
            <p:ph idx="2" type="body"/>
          </p:nvPr>
        </p:nvSpPr>
        <p:spPr>
          <a:xfrm>
            <a:off x="3344038" y="1235873"/>
            <a:ext cx="2477400" cy="28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61" name="Google Shape;661;p56"/>
          <p:cNvSpPr txBox="1"/>
          <p:nvPr>
            <p:ph idx="3" type="body"/>
          </p:nvPr>
        </p:nvSpPr>
        <p:spPr>
          <a:xfrm>
            <a:off x="5948402" y="1235873"/>
            <a:ext cx="2477400" cy="28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62" name="Google Shape;662;p56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57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3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5" name="Google Shape;665;p57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666" name="Google Shape;666;p57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57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57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57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57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57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57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57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57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57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57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57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57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57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57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57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57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57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57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57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57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57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57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57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57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57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57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57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57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57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57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57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57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9" name="Google Shape;699;p57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700" name="Google Shape;700;p57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57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57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57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57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57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57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57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57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57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57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57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57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57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57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57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57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57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57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57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57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57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57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57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57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57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57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57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57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57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57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57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57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57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57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57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57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57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57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57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57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57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57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57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57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57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57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57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57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57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57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57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57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57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57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57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57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57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57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57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57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57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57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57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57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57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6" name="Google Shape;766;p57"/>
          <p:cNvSpPr/>
          <p:nvPr/>
        </p:nvSpPr>
        <p:spPr>
          <a:xfrm>
            <a:off x="0" y="3579000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57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8" name="Google Shape;768;p57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58"/>
          <p:cNvSpPr/>
          <p:nvPr/>
        </p:nvSpPr>
        <p:spPr>
          <a:xfrm>
            <a:off x="-25" y="4329000"/>
            <a:ext cx="9144000" cy="814500"/>
          </a:xfrm>
          <a:prstGeom prst="rect">
            <a:avLst/>
          </a:prstGeom>
          <a:solidFill>
            <a:srgbClr val="00041C">
              <a:alpha val="1843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58"/>
          <p:cNvSpPr txBox="1"/>
          <p:nvPr>
            <p:ph idx="1" type="body"/>
          </p:nvPr>
        </p:nvSpPr>
        <p:spPr>
          <a:xfrm>
            <a:off x="553650" y="4496202"/>
            <a:ext cx="80367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772" name="Google Shape;772;p58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59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with frame">
  <p:cSld name="BLANK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8"/>
          <p:cNvSpPr/>
          <p:nvPr/>
        </p:nvSpPr>
        <p:spPr>
          <a:xfrm>
            <a:off x="-175" y="0"/>
            <a:ext cx="9144000" cy="5143500"/>
          </a:xfrm>
          <a:prstGeom prst="frame">
            <a:avLst>
              <a:gd fmla="val 5397" name="adj1"/>
            </a:avLst>
          </a:prstGeom>
          <a:solidFill>
            <a:srgbClr val="00041C">
              <a:alpha val="1843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48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no graph">
  <p:cSld name="TITLE_ONLY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9"/>
          <p:cNvSpPr/>
          <p:nvPr/>
        </p:nvSpPr>
        <p:spPr>
          <a:xfrm>
            <a:off x="-25" y="-11875"/>
            <a:ext cx="9144000" cy="823200"/>
          </a:xfrm>
          <a:prstGeom prst="rect">
            <a:avLst/>
          </a:prstGeom>
          <a:solidFill>
            <a:srgbClr val="00041C">
              <a:alpha val="1843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9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0" name="Google Shape;120;p49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0"/>
          <p:cNvSpPr/>
          <p:nvPr/>
        </p:nvSpPr>
        <p:spPr>
          <a:xfrm flipH="1" rot="10800000">
            <a:off x="-25" y="1079400"/>
            <a:ext cx="9144000" cy="4064100"/>
          </a:xfrm>
          <a:prstGeom prst="rect">
            <a:avLst/>
          </a:prstGeom>
          <a:solidFill>
            <a:srgbClr val="00041C">
              <a:alpha val="1843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50"/>
          <p:cNvSpPr txBox="1"/>
          <p:nvPr>
            <p:ph idx="1" type="body"/>
          </p:nvPr>
        </p:nvSpPr>
        <p:spPr>
          <a:xfrm>
            <a:off x="1669850" y="1857000"/>
            <a:ext cx="5804400" cy="27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Font typeface="Titillium Web ExtraLight"/>
              <a:buChar char="▫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indent="-4191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indent="-4191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indent="-4191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indent="-4191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indent="-4191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indent="-4191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●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indent="-4191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○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indent="-4191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■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/>
        </p:txBody>
      </p:sp>
      <p:sp>
        <p:nvSpPr>
          <p:cNvPr id="124" name="Google Shape;124;p50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50"/>
          <p:cNvSpPr/>
          <p:nvPr/>
        </p:nvSpPr>
        <p:spPr>
          <a:xfrm>
            <a:off x="0" y="401188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+ image">
  <p:cSld name="TITLE_AND_BODY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1"/>
          <p:cNvSpPr/>
          <p:nvPr/>
        </p:nvSpPr>
        <p:spPr>
          <a:xfrm>
            <a:off x="4985150" y="150"/>
            <a:ext cx="4158900" cy="5143500"/>
          </a:xfrm>
          <a:prstGeom prst="rect">
            <a:avLst/>
          </a:prstGeom>
          <a:solidFill>
            <a:srgbClr val="00041C">
              <a:alpha val="1843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51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51"/>
          <p:cNvSpPr txBox="1"/>
          <p:nvPr>
            <p:ph type="title"/>
          </p:nvPr>
        </p:nvSpPr>
        <p:spPr>
          <a:xfrm>
            <a:off x="452724" y="620920"/>
            <a:ext cx="3985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51"/>
          <p:cNvSpPr txBox="1"/>
          <p:nvPr>
            <p:ph idx="1" type="body"/>
          </p:nvPr>
        </p:nvSpPr>
        <p:spPr>
          <a:xfrm>
            <a:off x="452727" y="1412678"/>
            <a:ext cx="3985200" cy="30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with graphs">
  <p:cSld name="BLANK_2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2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3" name="Google Shape;133;p52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134" name="Google Shape;134;p52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52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52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52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52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52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52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52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52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52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52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52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52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52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52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52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52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52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52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52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52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52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52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52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52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52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52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52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52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52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52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52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52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7" name="Google Shape;167;p52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168" name="Google Shape;168;p52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52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52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52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52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52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52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52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52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52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52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52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52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52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52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52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52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52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52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52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52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52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52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52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52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52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52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52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52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52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52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52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52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52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52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52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52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52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52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52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52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52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52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52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52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52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52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52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52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52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52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52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52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52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52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52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52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52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52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52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52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52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52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52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52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52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4" name="Google Shape;234;p52"/>
          <p:cNvSpPr/>
          <p:nvPr/>
        </p:nvSpPr>
        <p:spPr>
          <a:xfrm>
            <a:off x="0" y="3579000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solidFill>
          <a:srgbClr val="465573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3"/>
          <p:cNvSpPr txBox="1"/>
          <p:nvPr>
            <p:ph type="ctrTitle"/>
          </p:nvPr>
        </p:nvSpPr>
        <p:spPr>
          <a:xfrm>
            <a:off x="448270" y="6689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7" name="Google Shape;237;p53"/>
          <p:cNvSpPr txBox="1"/>
          <p:nvPr>
            <p:ph idx="1" type="subTitle"/>
          </p:nvPr>
        </p:nvSpPr>
        <p:spPr>
          <a:xfrm>
            <a:off x="448270" y="1585135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9pPr>
          </a:lstStyle>
          <a:p/>
        </p:txBody>
      </p:sp>
      <p:grpSp>
        <p:nvGrpSpPr>
          <p:cNvPr id="238" name="Google Shape;238;p53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239" name="Google Shape;239;p53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53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53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53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53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53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53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53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53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53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53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53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53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53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53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53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53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53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53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53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53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53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53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53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53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53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53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53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53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53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53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53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53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2" name="Google Shape;272;p53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273" name="Google Shape;273;p53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53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53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53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53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53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53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53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53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53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53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53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53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53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53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53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53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53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53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53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53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53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53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53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53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53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53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53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53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53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53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53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53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53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53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53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53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53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53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53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53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53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53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53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53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53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53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53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53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53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53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53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53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53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53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53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53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53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53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53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53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53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53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53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53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53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4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3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54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42" name="Google Shape;342;p54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343" name="Google Shape;343;p54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54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54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54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54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54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54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54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54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54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54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54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54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54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54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54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54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54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54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54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54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54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54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54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54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54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54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54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54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54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54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54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54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6" name="Google Shape;376;p54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377" name="Google Shape;377;p54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54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54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54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54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54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54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54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54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54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54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54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54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54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54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54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54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54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54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54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54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54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54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54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54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54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54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54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54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54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54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54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54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54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54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54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54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54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54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54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54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54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54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54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54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54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54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54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54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54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54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54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54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54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54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54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54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54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54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54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54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54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54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54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54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54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3" name="Google Shape;443;p54"/>
          <p:cNvSpPr/>
          <p:nvPr/>
        </p:nvSpPr>
        <p:spPr>
          <a:xfrm>
            <a:off x="0" y="3579000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54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5" name="Google Shape;445;p54"/>
          <p:cNvSpPr txBox="1"/>
          <p:nvPr>
            <p:ph idx="1" type="body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5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3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8" name="Google Shape;448;p55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449" name="Google Shape;449;p55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55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55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55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55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55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55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55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55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55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55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55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55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55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55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55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55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55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55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55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55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55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55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55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55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55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55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55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55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55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55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55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55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2" name="Google Shape;482;p55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483" name="Google Shape;483;p55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55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55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55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55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55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55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55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55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55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55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55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55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55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55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55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55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55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55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55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55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55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55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55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55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55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55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55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55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55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55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55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55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55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55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55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55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55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55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55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55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55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55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55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55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55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55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55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55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55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55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55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55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55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55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55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55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55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55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55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55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55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55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55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55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55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9" name="Google Shape;549;p55"/>
          <p:cNvSpPr/>
          <p:nvPr/>
        </p:nvSpPr>
        <p:spPr>
          <a:xfrm>
            <a:off x="0" y="3579000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55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51" name="Google Shape;551;p55"/>
          <p:cNvSpPr txBox="1"/>
          <p:nvPr>
            <p:ph idx="1" type="body"/>
          </p:nvPr>
        </p:nvSpPr>
        <p:spPr>
          <a:xfrm>
            <a:off x="739675" y="1218009"/>
            <a:ext cx="3730800" cy="28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552" name="Google Shape;552;p55"/>
          <p:cNvSpPr txBox="1"/>
          <p:nvPr>
            <p:ph idx="2" type="body"/>
          </p:nvPr>
        </p:nvSpPr>
        <p:spPr>
          <a:xfrm>
            <a:off x="4694997" y="1218009"/>
            <a:ext cx="3730800" cy="28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553" name="Google Shape;553;p55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46557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6"/>
          <p:cNvSpPr/>
          <p:nvPr/>
        </p:nvSpPr>
        <p:spPr>
          <a:xfrm>
            <a:off x="0" y="0"/>
            <a:ext cx="9144000" cy="5143488"/>
          </a:xfrm>
          <a:custGeom>
            <a:rect b="b" l="l" r="r" t="t"/>
            <a:pathLst>
              <a:path extrusionOk="0" h="160734" w="285750">
                <a:moveTo>
                  <a:pt x="17190" y="8595"/>
                </a:moveTo>
                <a:lnTo>
                  <a:pt x="17190" y="16799"/>
                </a:lnTo>
                <a:lnTo>
                  <a:pt x="8762" y="16799"/>
                </a:lnTo>
                <a:lnTo>
                  <a:pt x="8762" y="8595"/>
                </a:lnTo>
                <a:close/>
                <a:moveTo>
                  <a:pt x="25840" y="8595"/>
                </a:moveTo>
                <a:lnTo>
                  <a:pt x="25840" y="16799"/>
                </a:lnTo>
                <a:lnTo>
                  <a:pt x="17413" y="16799"/>
                </a:lnTo>
                <a:lnTo>
                  <a:pt x="17413" y="8595"/>
                </a:lnTo>
                <a:close/>
                <a:moveTo>
                  <a:pt x="34547" y="8595"/>
                </a:moveTo>
                <a:lnTo>
                  <a:pt x="34547" y="16799"/>
                </a:lnTo>
                <a:lnTo>
                  <a:pt x="26064" y="16799"/>
                </a:lnTo>
                <a:lnTo>
                  <a:pt x="26064" y="8595"/>
                </a:lnTo>
                <a:close/>
                <a:moveTo>
                  <a:pt x="43197" y="8595"/>
                </a:moveTo>
                <a:lnTo>
                  <a:pt x="43197" y="16799"/>
                </a:lnTo>
                <a:lnTo>
                  <a:pt x="34770" y="16799"/>
                </a:lnTo>
                <a:lnTo>
                  <a:pt x="34770" y="8595"/>
                </a:lnTo>
                <a:close/>
                <a:moveTo>
                  <a:pt x="51848" y="8595"/>
                </a:moveTo>
                <a:lnTo>
                  <a:pt x="51848" y="16799"/>
                </a:lnTo>
                <a:lnTo>
                  <a:pt x="43421" y="16799"/>
                </a:lnTo>
                <a:lnTo>
                  <a:pt x="43421" y="8595"/>
                </a:lnTo>
                <a:close/>
                <a:moveTo>
                  <a:pt x="60499" y="8595"/>
                </a:moveTo>
                <a:lnTo>
                  <a:pt x="60499" y="16799"/>
                </a:lnTo>
                <a:lnTo>
                  <a:pt x="52071" y="16799"/>
                </a:lnTo>
                <a:lnTo>
                  <a:pt x="52071" y="8595"/>
                </a:lnTo>
                <a:close/>
                <a:moveTo>
                  <a:pt x="69149" y="8595"/>
                </a:moveTo>
                <a:lnTo>
                  <a:pt x="69149" y="16799"/>
                </a:lnTo>
                <a:lnTo>
                  <a:pt x="60722" y="16799"/>
                </a:lnTo>
                <a:lnTo>
                  <a:pt x="60722" y="8595"/>
                </a:lnTo>
                <a:close/>
                <a:moveTo>
                  <a:pt x="77800" y="8595"/>
                </a:moveTo>
                <a:lnTo>
                  <a:pt x="77800" y="16799"/>
                </a:lnTo>
                <a:lnTo>
                  <a:pt x="69373" y="16799"/>
                </a:lnTo>
                <a:lnTo>
                  <a:pt x="69373" y="8595"/>
                </a:lnTo>
                <a:close/>
                <a:moveTo>
                  <a:pt x="86506" y="8595"/>
                </a:moveTo>
                <a:lnTo>
                  <a:pt x="86506" y="16799"/>
                </a:lnTo>
                <a:lnTo>
                  <a:pt x="78023" y="16799"/>
                </a:lnTo>
                <a:lnTo>
                  <a:pt x="78023" y="8595"/>
                </a:lnTo>
                <a:close/>
                <a:moveTo>
                  <a:pt x="95157" y="8595"/>
                </a:moveTo>
                <a:lnTo>
                  <a:pt x="95157" y="16799"/>
                </a:lnTo>
                <a:lnTo>
                  <a:pt x="86730" y="16799"/>
                </a:lnTo>
                <a:lnTo>
                  <a:pt x="86730" y="8595"/>
                </a:lnTo>
                <a:close/>
                <a:moveTo>
                  <a:pt x="103808" y="8595"/>
                </a:moveTo>
                <a:lnTo>
                  <a:pt x="103808" y="16799"/>
                </a:lnTo>
                <a:lnTo>
                  <a:pt x="95380" y="16799"/>
                </a:lnTo>
                <a:lnTo>
                  <a:pt x="95380" y="8595"/>
                </a:lnTo>
                <a:close/>
                <a:moveTo>
                  <a:pt x="112458" y="8595"/>
                </a:moveTo>
                <a:lnTo>
                  <a:pt x="112458" y="16799"/>
                </a:lnTo>
                <a:lnTo>
                  <a:pt x="104031" y="16799"/>
                </a:lnTo>
                <a:lnTo>
                  <a:pt x="104031" y="8595"/>
                </a:lnTo>
                <a:close/>
                <a:moveTo>
                  <a:pt x="121109" y="8595"/>
                </a:moveTo>
                <a:lnTo>
                  <a:pt x="121109" y="16799"/>
                </a:lnTo>
                <a:lnTo>
                  <a:pt x="112681" y="16799"/>
                </a:lnTo>
                <a:lnTo>
                  <a:pt x="112681" y="8595"/>
                </a:lnTo>
                <a:close/>
                <a:moveTo>
                  <a:pt x="129760" y="8595"/>
                </a:moveTo>
                <a:lnTo>
                  <a:pt x="129760" y="16799"/>
                </a:lnTo>
                <a:lnTo>
                  <a:pt x="121332" y="16799"/>
                </a:lnTo>
                <a:lnTo>
                  <a:pt x="121332" y="8595"/>
                </a:lnTo>
                <a:close/>
                <a:moveTo>
                  <a:pt x="138410" y="8595"/>
                </a:moveTo>
                <a:lnTo>
                  <a:pt x="138410" y="16799"/>
                </a:lnTo>
                <a:lnTo>
                  <a:pt x="129983" y="16799"/>
                </a:lnTo>
                <a:lnTo>
                  <a:pt x="129983" y="8595"/>
                </a:lnTo>
                <a:close/>
                <a:moveTo>
                  <a:pt x="147117" y="8595"/>
                </a:moveTo>
                <a:lnTo>
                  <a:pt x="147117" y="16799"/>
                </a:lnTo>
                <a:lnTo>
                  <a:pt x="138633" y="16799"/>
                </a:lnTo>
                <a:lnTo>
                  <a:pt x="138633" y="8595"/>
                </a:lnTo>
                <a:close/>
                <a:moveTo>
                  <a:pt x="155767" y="8595"/>
                </a:moveTo>
                <a:lnTo>
                  <a:pt x="155767" y="16799"/>
                </a:lnTo>
                <a:lnTo>
                  <a:pt x="147340" y="16799"/>
                </a:lnTo>
                <a:lnTo>
                  <a:pt x="147340" y="8595"/>
                </a:lnTo>
                <a:close/>
                <a:moveTo>
                  <a:pt x="164418" y="8595"/>
                </a:moveTo>
                <a:lnTo>
                  <a:pt x="164418" y="16799"/>
                </a:lnTo>
                <a:lnTo>
                  <a:pt x="155990" y="16799"/>
                </a:lnTo>
                <a:lnTo>
                  <a:pt x="155990" y="8595"/>
                </a:lnTo>
                <a:close/>
                <a:moveTo>
                  <a:pt x="173069" y="8595"/>
                </a:moveTo>
                <a:lnTo>
                  <a:pt x="173069" y="16799"/>
                </a:lnTo>
                <a:lnTo>
                  <a:pt x="164641" y="16799"/>
                </a:lnTo>
                <a:lnTo>
                  <a:pt x="164641" y="8595"/>
                </a:lnTo>
                <a:close/>
                <a:moveTo>
                  <a:pt x="181719" y="8595"/>
                </a:moveTo>
                <a:lnTo>
                  <a:pt x="181719" y="16799"/>
                </a:lnTo>
                <a:lnTo>
                  <a:pt x="173292" y="16799"/>
                </a:lnTo>
                <a:lnTo>
                  <a:pt x="173292" y="8595"/>
                </a:lnTo>
                <a:close/>
                <a:moveTo>
                  <a:pt x="190370" y="8595"/>
                </a:moveTo>
                <a:lnTo>
                  <a:pt x="190370" y="16799"/>
                </a:lnTo>
                <a:lnTo>
                  <a:pt x="181942" y="16799"/>
                </a:lnTo>
                <a:lnTo>
                  <a:pt x="181942" y="8595"/>
                </a:lnTo>
                <a:close/>
                <a:moveTo>
                  <a:pt x="199020" y="8595"/>
                </a:moveTo>
                <a:lnTo>
                  <a:pt x="199020" y="16799"/>
                </a:lnTo>
                <a:lnTo>
                  <a:pt x="190593" y="16799"/>
                </a:lnTo>
                <a:lnTo>
                  <a:pt x="190593" y="8595"/>
                </a:lnTo>
                <a:close/>
                <a:moveTo>
                  <a:pt x="207727" y="8595"/>
                </a:moveTo>
                <a:lnTo>
                  <a:pt x="207727" y="16799"/>
                </a:lnTo>
                <a:lnTo>
                  <a:pt x="199244" y="16799"/>
                </a:lnTo>
                <a:lnTo>
                  <a:pt x="199244" y="8595"/>
                </a:lnTo>
                <a:close/>
                <a:moveTo>
                  <a:pt x="216377" y="8595"/>
                </a:moveTo>
                <a:lnTo>
                  <a:pt x="216377" y="16799"/>
                </a:lnTo>
                <a:lnTo>
                  <a:pt x="207950" y="16799"/>
                </a:lnTo>
                <a:lnTo>
                  <a:pt x="207950" y="8595"/>
                </a:lnTo>
                <a:close/>
                <a:moveTo>
                  <a:pt x="225028" y="8595"/>
                </a:moveTo>
                <a:lnTo>
                  <a:pt x="225028" y="16799"/>
                </a:lnTo>
                <a:lnTo>
                  <a:pt x="216601" y="16799"/>
                </a:lnTo>
                <a:lnTo>
                  <a:pt x="216601" y="8595"/>
                </a:lnTo>
                <a:close/>
                <a:moveTo>
                  <a:pt x="233679" y="8595"/>
                </a:moveTo>
                <a:lnTo>
                  <a:pt x="233679" y="16799"/>
                </a:lnTo>
                <a:lnTo>
                  <a:pt x="225251" y="16799"/>
                </a:lnTo>
                <a:lnTo>
                  <a:pt x="225251" y="8595"/>
                </a:lnTo>
                <a:close/>
                <a:moveTo>
                  <a:pt x="242329" y="8595"/>
                </a:moveTo>
                <a:lnTo>
                  <a:pt x="242329" y="16799"/>
                </a:lnTo>
                <a:lnTo>
                  <a:pt x="233902" y="16799"/>
                </a:lnTo>
                <a:lnTo>
                  <a:pt x="233902" y="8595"/>
                </a:lnTo>
                <a:close/>
                <a:moveTo>
                  <a:pt x="250980" y="8595"/>
                </a:moveTo>
                <a:lnTo>
                  <a:pt x="250980" y="16799"/>
                </a:lnTo>
                <a:lnTo>
                  <a:pt x="242553" y="16799"/>
                </a:lnTo>
                <a:lnTo>
                  <a:pt x="242553" y="8595"/>
                </a:lnTo>
                <a:close/>
                <a:moveTo>
                  <a:pt x="259686" y="8595"/>
                </a:moveTo>
                <a:lnTo>
                  <a:pt x="259686" y="16799"/>
                </a:lnTo>
                <a:lnTo>
                  <a:pt x="251203" y="16799"/>
                </a:lnTo>
                <a:lnTo>
                  <a:pt x="251203" y="8595"/>
                </a:lnTo>
                <a:close/>
                <a:moveTo>
                  <a:pt x="268337" y="8595"/>
                </a:moveTo>
                <a:lnTo>
                  <a:pt x="268337" y="16799"/>
                </a:lnTo>
                <a:lnTo>
                  <a:pt x="259910" y="16799"/>
                </a:lnTo>
                <a:lnTo>
                  <a:pt x="259910" y="8595"/>
                </a:lnTo>
                <a:close/>
                <a:moveTo>
                  <a:pt x="276988" y="8595"/>
                </a:moveTo>
                <a:lnTo>
                  <a:pt x="276988" y="16799"/>
                </a:lnTo>
                <a:lnTo>
                  <a:pt x="268560" y="16799"/>
                </a:lnTo>
                <a:lnTo>
                  <a:pt x="268560" y="8595"/>
                </a:lnTo>
                <a:close/>
                <a:moveTo>
                  <a:pt x="17190" y="17022"/>
                </a:moveTo>
                <a:lnTo>
                  <a:pt x="17190" y="25282"/>
                </a:lnTo>
                <a:lnTo>
                  <a:pt x="8762" y="25282"/>
                </a:lnTo>
                <a:lnTo>
                  <a:pt x="8762" y="17022"/>
                </a:lnTo>
                <a:close/>
                <a:moveTo>
                  <a:pt x="25840" y="17022"/>
                </a:moveTo>
                <a:lnTo>
                  <a:pt x="25840" y="25282"/>
                </a:lnTo>
                <a:lnTo>
                  <a:pt x="17413" y="25282"/>
                </a:lnTo>
                <a:lnTo>
                  <a:pt x="17413" y="17022"/>
                </a:lnTo>
                <a:close/>
                <a:moveTo>
                  <a:pt x="34547" y="17022"/>
                </a:moveTo>
                <a:lnTo>
                  <a:pt x="34547" y="25282"/>
                </a:lnTo>
                <a:lnTo>
                  <a:pt x="26064" y="25282"/>
                </a:lnTo>
                <a:lnTo>
                  <a:pt x="26064" y="17022"/>
                </a:lnTo>
                <a:close/>
                <a:moveTo>
                  <a:pt x="43197" y="17022"/>
                </a:moveTo>
                <a:lnTo>
                  <a:pt x="43197" y="25282"/>
                </a:lnTo>
                <a:lnTo>
                  <a:pt x="34770" y="25282"/>
                </a:lnTo>
                <a:lnTo>
                  <a:pt x="34770" y="17022"/>
                </a:lnTo>
                <a:close/>
                <a:moveTo>
                  <a:pt x="51848" y="17022"/>
                </a:moveTo>
                <a:lnTo>
                  <a:pt x="51848" y="25282"/>
                </a:lnTo>
                <a:lnTo>
                  <a:pt x="43421" y="25282"/>
                </a:lnTo>
                <a:lnTo>
                  <a:pt x="43421" y="17022"/>
                </a:lnTo>
                <a:close/>
                <a:moveTo>
                  <a:pt x="60499" y="17022"/>
                </a:moveTo>
                <a:lnTo>
                  <a:pt x="60499" y="25282"/>
                </a:lnTo>
                <a:lnTo>
                  <a:pt x="52071" y="25282"/>
                </a:lnTo>
                <a:lnTo>
                  <a:pt x="52071" y="17022"/>
                </a:lnTo>
                <a:close/>
                <a:moveTo>
                  <a:pt x="69149" y="17022"/>
                </a:moveTo>
                <a:lnTo>
                  <a:pt x="69149" y="25282"/>
                </a:lnTo>
                <a:lnTo>
                  <a:pt x="60722" y="25282"/>
                </a:lnTo>
                <a:lnTo>
                  <a:pt x="60722" y="17022"/>
                </a:lnTo>
                <a:close/>
                <a:moveTo>
                  <a:pt x="77800" y="17022"/>
                </a:moveTo>
                <a:lnTo>
                  <a:pt x="77800" y="25282"/>
                </a:lnTo>
                <a:lnTo>
                  <a:pt x="69373" y="25282"/>
                </a:lnTo>
                <a:lnTo>
                  <a:pt x="69373" y="17022"/>
                </a:lnTo>
                <a:close/>
                <a:moveTo>
                  <a:pt x="86506" y="17022"/>
                </a:moveTo>
                <a:lnTo>
                  <a:pt x="86506" y="25282"/>
                </a:lnTo>
                <a:lnTo>
                  <a:pt x="78023" y="25282"/>
                </a:lnTo>
                <a:lnTo>
                  <a:pt x="78023" y="17022"/>
                </a:lnTo>
                <a:close/>
                <a:moveTo>
                  <a:pt x="95157" y="17022"/>
                </a:moveTo>
                <a:lnTo>
                  <a:pt x="95157" y="25282"/>
                </a:lnTo>
                <a:lnTo>
                  <a:pt x="86730" y="25282"/>
                </a:lnTo>
                <a:lnTo>
                  <a:pt x="86730" y="17022"/>
                </a:lnTo>
                <a:close/>
                <a:moveTo>
                  <a:pt x="103808" y="17022"/>
                </a:moveTo>
                <a:lnTo>
                  <a:pt x="103808" y="25282"/>
                </a:lnTo>
                <a:lnTo>
                  <a:pt x="95380" y="25282"/>
                </a:lnTo>
                <a:lnTo>
                  <a:pt x="95380" y="17022"/>
                </a:lnTo>
                <a:close/>
                <a:moveTo>
                  <a:pt x="112458" y="17022"/>
                </a:moveTo>
                <a:lnTo>
                  <a:pt x="112458" y="25282"/>
                </a:lnTo>
                <a:lnTo>
                  <a:pt x="104031" y="25282"/>
                </a:lnTo>
                <a:lnTo>
                  <a:pt x="104031" y="17022"/>
                </a:lnTo>
                <a:close/>
                <a:moveTo>
                  <a:pt x="121109" y="17022"/>
                </a:moveTo>
                <a:lnTo>
                  <a:pt x="121109" y="25282"/>
                </a:lnTo>
                <a:lnTo>
                  <a:pt x="112681" y="25282"/>
                </a:lnTo>
                <a:lnTo>
                  <a:pt x="112681" y="17022"/>
                </a:lnTo>
                <a:close/>
                <a:moveTo>
                  <a:pt x="129760" y="17022"/>
                </a:moveTo>
                <a:lnTo>
                  <a:pt x="129760" y="25282"/>
                </a:lnTo>
                <a:lnTo>
                  <a:pt x="121332" y="25282"/>
                </a:lnTo>
                <a:lnTo>
                  <a:pt x="121332" y="17022"/>
                </a:lnTo>
                <a:close/>
                <a:moveTo>
                  <a:pt x="138410" y="17022"/>
                </a:moveTo>
                <a:lnTo>
                  <a:pt x="138410" y="25282"/>
                </a:lnTo>
                <a:lnTo>
                  <a:pt x="129983" y="25282"/>
                </a:lnTo>
                <a:lnTo>
                  <a:pt x="129983" y="17022"/>
                </a:lnTo>
                <a:close/>
                <a:moveTo>
                  <a:pt x="147117" y="17022"/>
                </a:moveTo>
                <a:lnTo>
                  <a:pt x="147117" y="25282"/>
                </a:lnTo>
                <a:lnTo>
                  <a:pt x="138633" y="25282"/>
                </a:lnTo>
                <a:lnTo>
                  <a:pt x="138633" y="17022"/>
                </a:lnTo>
                <a:close/>
                <a:moveTo>
                  <a:pt x="155767" y="17022"/>
                </a:moveTo>
                <a:lnTo>
                  <a:pt x="155767" y="25282"/>
                </a:lnTo>
                <a:lnTo>
                  <a:pt x="147340" y="25282"/>
                </a:lnTo>
                <a:lnTo>
                  <a:pt x="147340" y="17022"/>
                </a:lnTo>
                <a:close/>
                <a:moveTo>
                  <a:pt x="164418" y="17022"/>
                </a:moveTo>
                <a:lnTo>
                  <a:pt x="164418" y="25282"/>
                </a:lnTo>
                <a:lnTo>
                  <a:pt x="155990" y="25282"/>
                </a:lnTo>
                <a:lnTo>
                  <a:pt x="155990" y="17022"/>
                </a:lnTo>
                <a:close/>
                <a:moveTo>
                  <a:pt x="173069" y="17022"/>
                </a:moveTo>
                <a:lnTo>
                  <a:pt x="173069" y="25282"/>
                </a:lnTo>
                <a:lnTo>
                  <a:pt x="164641" y="25282"/>
                </a:lnTo>
                <a:lnTo>
                  <a:pt x="164641" y="17022"/>
                </a:lnTo>
                <a:close/>
                <a:moveTo>
                  <a:pt x="181719" y="17022"/>
                </a:moveTo>
                <a:lnTo>
                  <a:pt x="181719" y="25282"/>
                </a:lnTo>
                <a:lnTo>
                  <a:pt x="173292" y="25282"/>
                </a:lnTo>
                <a:lnTo>
                  <a:pt x="173292" y="17022"/>
                </a:lnTo>
                <a:close/>
                <a:moveTo>
                  <a:pt x="190370" y="17022"/>
                </a:moveTo>
                <a:lnTo>
                  <a:pt x="190370" y="25282"/>
                </a:lnTo>
                <a:lnTo>
                  <a:pt x="181942" y="25282"/>
                </a:lnTo>
                <a:lnTo>
                  <a:pt x="181942" y="17022"/>
                </a:lnTo>
                <a:close/>
                <a:moveTo>
                  <a:pt x="199020" y="17022"/>
                </a:moveTo>
                <a:lnTo>
                  <a:pt x="199020" y="25282"/>
                </a:lnTo>
                <a:lnTo>
                  <a:pt x="190593" y="25282"/>
                </a:lnTo>
                <a:lnTo>
                  <a:pt x="190593" y="17022"/>
                </a:lnTo>
                <a:close/>
                <a:moveTo>
                  <a:pt x="207727" y="17022"/>
                </a:moveTo>
                <a:lnTo>
                  <a:pt x="207727" y="25282"/>
                </a:lnTo>
                <a:lnTo>
                  <a:pt x="199244" y="25282"/>
                </a:lnTo>
                <a:lnTo>
                  <a:pt x="199244" y="17022"/>
                </a:lnTo>
                <a:close/>
                <a:moveTo>
                  <a:pt x="216377" y="17022"/>
                </a:moveTo>
                <a:lnTo>
                  <a:pt x="216377" y="25282"/>
                </a:lnTo>
                <a:lnTo>
                  <a:pt x="207950" y="25282"/>
                </a:lnTo>
                <a:lnTo>
                  <a:pt x="207950" y="17022"/>
                </a:lnTo>
                <a:close/>
                <a:moveTo>
                  <a:pt x="225028" y="17022"/>
                </a:moveTo>
                <a:lnTo>
                  <a:pt x="225028" y="25282"/>
                </a:lnTo>
                <a:lnTo>
                  <a:pt x="216601" y="25282"/>
                </a:lnTo>
                <a:lnTo>
                  <a:pt x="216601" y="17022"/>
                </a:lnTo>
                <a:close/>
                <a:moveTo>
                  <a:pt x="233679" y="17022"/>
                </a:moveTo>
                <a:lnTo>
                  <a:pt x="233679" y="25282"/>
                </a:lnTo>
                <a:lnTo>
                  <a:pt x="225251" y="25282"/>
                </a:lnTo>
                <a:lnTo>
                  <a:pt x="225251" y="17022"/>
                </a:lnTo>
                <a:close/>
                <a:moveTo>
                  <a:pt x="242329" y="17022"/>
                </a:moveTo>
                <a:lnTo>
                  <a:pt x="242329" y="25282"/>
                </a:lnTo>
                <a:lnTo>
                  <a:pt x="233902" y="25282"/>
                </a:lnTo>
                <a:lnTo>
                  <a:pt x="233902" y="17022"/>
                </a:lnTo>
                <a:close/>
                <a:moveTo>
                  <a:pt x="250980" y="17022"/>
                </a:moveTo>
                <a:lnTo>
                  <a:pt x="250980" y="25282"/>
                </a:lnTo>
                <a:lnTo>
                  <a:pt x="242553" y="25282"/>
                </a:lnTo>
                <a:lnTo>
                  <a:pt x="242553" y="17022"/>
                </a:lnTo>
                <a:close/>
                <a:moveTo>
                  <a:pt x="259686" y="17022"/>
                </a:moveTo>
                <a:lnTo>
                  <a:pt x="259686" y="25282"/>
                </a:lnTo>
                <a:lnTo>
                  <a:pt x="251203" y="25282"/>
                </a:lnTo>
                <a:lnTo>
                  <a:pt x="251203" y="17022"/>
                </a:lnTo>
                <a:close/>
                <a:moveTo>
                  <a:pt x="268337" y="17022"/>
                </a:moveTo>
                <a:lnTo>
                  <a:pt x="268337" y="25282"/>
                </a:lnTo>
                <a:lnTo>
                  <a:pt x="259910" y="25282"/>
                </a:lnTo>
                <a:lnTo>
                  <a:pt x="259910" y="17022"/>
                </a:lnTo>
                <a:close/>
                <a:moveTo>
                  <a:pt x="276988" y="17022"/>
                </a:moveTo>
                <a:lnTo>
                  <a:pt x="276988" y="25282"/>
                </a:lnTo>
                <a:lnTo>
                  <a:pt x="268560" y="25282"/>
                </a:lnTo>
                <a:lnTo>
                  <a:pt x="268560" y="17022"/>
                </a:lnTo>
                <a:close/>
                <a:moveTo>
                  <a:pt x="17190" y="25505"/>
                </a:moveTo>
                <a:lnTo>
                  <a:pt x="17190" y="33709"/>
                </a:lnTo>
                <a:lnTo>
                  <a:pt x="8762" y="33709"/>
                </a:lnTo>
                <a:lnTo>
                  <a:pt x="8762" y="25505"/>
                </a:lnTo>
                <a:close/>
                <a:moveTo>
                  <a:pt x="25840" y="25505"/>
                </a:moveTo>
                <a:lnTo>
                  <a:pt x="25840" y="33709"/>
                </a:lnTo>
                <a:lnTo>
                  <a:pt x="17413" y="33709"/>
                </a:lnTo>
                <a:lnTo>
                  <a:pt x="17413" y="25505"/>
                </a:lnTo>
                <a:close/>
                <a:moveTo>
                  <a:pt x="34547" y="25505"/>
                </a:moveTo>
                <a:lnTo>
                  <a:pt x="34547" y="33709"/>
                </a:lnTo>
                <a:lnTo>
                  <a:pt x="26064" y="33709"/>
                </a:lnTo>
                <a:lnTo>
                  <a:pt x="26064" y="25505"/>
                </a:lnTo>
                <a:close/>
                <a:moveTo>
                  <a:pt x="43197" y="25505"/>
                </a:moveTo>
                <a:lnTo>
                  <a:pt x="43197" y="33709"/>
                </a:lnTo>
                <a:lnTo>
                  <a:pt x="34770" y="33709"/>
                </a:lnTo>
                <a:lnTo>
                  <a:pt x="34770" y="25505"/>
                </a:lnTo>
                <a:close/>
                <a:moveTo>
                  <a:pt x="51848" y="25505"/>
                </a:moveTo>
                <a:lnTo>
                  <a:pt x="51848" y="33709"/>
                </a:lnTo>
                <a:lnTo>
                  <a:pt x="43421" y="33709"/>
                </a:lnTo>
                <a:lnTo>
                  <a:pt x="43421" y="25505"/>
                </a:lnTo>
                <a:close/>
                <a:moveTo>
                  <a:pt x="60499" y="25505"/>
                </a:moveTo>
                <a:lnTo>
                  <a:pt x="60499" y="33709"/>
                </a:lnTo>
                <a:lnTo>
                  <a:pt x="52071" y="33709"/>
                </a:lnTo>
                <a:lnTo>
                  <a:pt x="52071" y="25505"/>
                </a:lnTo>
                <a:close/>
                <a:moveTo>
                  <a:pt x="69149" y="25505"/>
                </a:moveTo>
                <a:lnTo>
                  <a:pt x="69149" y="33709"/>
                </a:lnTo>
                <a:lnTo>
                  <a:pt x="60722" y="33709"/>
                </a:lnTo>
                <a:lnTo>
                  <a:pt x="60722" y="25505"/>
                </a:lnTo>
                <a:close/>
                <a:moveTo>
                  <a:pt x="77800" y="25505"/>
                </a:moveTo>
                <a:lnTo>
                  <a:pt x="77800" y="33709"/>
                </a:lnTo>
                <a:lnTo>
                  <a:pt x="69373" y="33709"/>
                </a:lnTo>
                <a:lnTo>
                  <a:pt x="69373" y="25505"/>
                </a:lnTo>
                <a:close/>
                <a:moveTo>
                  <a:pt x="86506" y="25505"/>
                </a:moveTo>
                <a:lnTo>
                  <a:pt x="86506" y="33709"/>
                </a:lnTo>
                <a:lnTo>
                  <a:pt x="78023" y="33709"/>
                </a:lnTo>
                <a:lnTo>
                  <a:pt x="78023" y="25505"/>
                </a:lnTo>
                <a:close/>
                <a:moveTo>
                  <a:pt x="95157" y="25505"/>
                </a:moveTo>
                <a:lnTo>
                  <a:pt x="95157" y="33709"/>
                </a:lnTo>
                <a:lnTo>
                  <a:pt x="86730" y="33709"/>
                </a:lnTo>
                <a:lnTo>
                  <a:pt x="86730" y="25505"/>
                </a:lnTo>
                <a:close/>
                <a:moveTo>
                  <a:pt x="103808" y="25505"/>
                </a:moveTo>
                <a:lnTo>
                  <a:pt x="103808" y="33709"/>
                </a:lnTo>
                <a:lnTo>
                  <a:pt x="95380" y="33709"/>
                </a:lnTo>
                <a:lnTo>
                  <a:pt x="95380" y="25505"/>
                </a:lnTo>
                <a:close/>
                <a:moveTo>
                  <a:pt x="112458" y="25505"/>
                </a:moveTo>
                <a:lnTo>
                  <a:pt x="112458" y="33709"/>
                </a:lnTo>
                <a:lnTo>
                  <a:pt x="104031" y="33709"/>
                </a:lnTo>
                <a:lnTo>
                  <a:pt x="104031" y="25505"/>
                </a:lnTo>
                <a:close/>
                <a:moveTo>
                  <a:pt x="121109" y="25505"/>
                </a:moveTo>
                <a:lnTo>
                  <a:pt x="121109" y="33709"/>
                </a:lnTo>
                <a:lnTo>
                  <a:pt x="112681" y="33709"/>
                </a:lnTo>
                <a:lnTo>
                  <a:pt x="112681" y="25505"/>
                </a:lnTo>
                <a:close/>
                <a:moveTo>
                  <a:pt x="129760" y="25505"/>
                </a:moveTo>
                <a:lnTo>
                  <a:pt x="129760" y="33709"/>
                </a:lnTo>
                <a:lnTo>
                  <a:pt x="121332" y="33709"/>
                </a:lnTo>
                <a:lnTo>
                  <a:pt x="121332" y="25505"/>
                </a:lnTo>
                <a:close/>
                <a:moveTo>
                  <a:pt x="138410" y="25505"/>
                </a:moveTo>
                <a:lnTo>
                  <a:pt x="138410" y="33709"/>
                </a:lnTo>
                <a:lnTo>
                  <a:pt x="129983" y="33709"/>
                </a:lnTo>
                <a:lnTo>
                  <a:pt x="129983" y="25505"/>
                </a:lnTo>
                <a:close/>
                <a:moveTo>
                  <a:pt x="147117" y="25505"/>
                </a:moveTo>
                <a:lnTo>
                  <a:pt x="147117" y="33709"/>
                </a:lnTo>
                <a:lnTo>
                  <a:pt x="138633" y="33709"/>
                </a:lnTo>
                <a:lnTo>
                  <a:pt x="138633" y="25505"/>
                </a:lnTo>
                <a:close/>
                <a:moveTo>
                  <a:pt x="155767" y="25505"/>
                </a:moveTo>
                <a:lnTo>
                  <a:pt x="155767" y="33709"/>
                </a:lnTo>
                <a:lnTo>
                  <a:pt x="147340" y="33709"/>
                </a:lnTo>
                <a:lnTo>
                  <a:pt x="147340" y="25505"/>
                </a:lnTo>
                <a:close/>
                <a:moveTo>
                  <a:pt x="164418" y="25505"/>
                </a:moveTo>
                <a:lnTo>
                  <a:pt x="164418" y="33709"/>
                </a:lnTo>
                <a:lnTo>
                  <a:pt x="155990" y="33709"/>
                </a:lnTo>
                <a:lnTo>
                  <a:pt x="155990" y="25505"/>
                </a:lnTo>
                <a:close/>
                <a:moveTo>
                  <a:pt x="173069" y="25505"/>
                </a:moveTo>
                <a:lnTo>
                  <a:pt x="173069" y="33709"/>
                </a:lnTo>
                <a:lnTo>
                  <a:pt x="164641" y="33709"/>
                </a:lnTo>
                <a:lnTo>
                  <a:pt x="164641" y="25505"/>
                </a:lnTo>
                <a:close/>
                <a:moveTo>
                  <a:pt x="181719" y="25505"/>
                </a:moveTo>
                <a:lnTo>
                  <a:pt x="181719" y="33709"/>
                </a:lnTo>
                <a:lnTo>
                  <a:pt x="173292" y="33709"/>
                </a:lnTo>
                <a:lnTo>
                  <a:pt x="173292" y="25505"/>
                </a:lnTo>
                <a:close/>
                <a:moveTo>
                  <a:pt x="190370" y="25505"/>
                </a:moveTo>
                <a:lnTo>
                  <a:pt x="190370" y="33709"/>
                </a:lnTo>
                <a:lnTo>
                  <a:pt x="181942" y="33709"/>
                </a:lnTo>
                <a:lnTo>
                  <a:pt x="181942" y="25505"/>
                </a:lnTo>
                <a:close/>
                <a:moveTo>
                  <a:pt x="199020" y="25505"/>
                </a:moveTo>
                <a:lnTo>
                  <a:pt x="199020" y="33709"/>
                </a:lnTo>
                <a:lnTo>
                  <a:pt x="190593" y="33709"/>
                </a:lnTo>
                <a:lnTo>
                  <a:pt x="190593" y="25505"/>
                </a:lnTo>
                <a:close/>
                <a:moveTo>
                  <a:pt x="207727" y="25505"/>
                </a:moveTo>
                <a:lnTo>
                  <a:pt x="207727" y="33709"/>
                </a:lnTo>
                <a:lnTo>
                  <a:pt x="199244" y="33709"/>
                </a:lnTo>
                <a:lnTo>
                  <a:pt x="199244" y="25505"/>
                </a:lnTo>
                <a:close/>
                <a:moveTo>
                  <a:pt x="216377" y="25505"/>
                </a:moveTo>
                <a:lnTo>
                  <a:pt x="216377" y="33709"/>
                </a:lnTo>
                <a:lnTo>
                  <a:pt x="207950" y="33709"/>
                </a:lnTo>
                <a:lnTo>
                  <a:pt x="207950" y="25505"/>
                </a:lnTo>
                <a:close/>
                <a:moveTo>
                  <a:pt x="225028" y="25505"/>
                </a:moveTo>
                <a:lnTo>
                  <a:pt x="225028" y="33709"/>
                </a:lnTo>
                <a:lnTo>
                  <a:pt x="216601" y="33709"/>
                </a:lnTo>
                <a:lnTo>
                  <a:pt x="216601" y="25505"/>
                </a:lnTo>
                <a:close/>
                <a:moveTo>
                  <a:pt x="233679" y="25505"/>
                </a:moveTo>
                <a:lnTo>
                  <a:pt x="233679" y="33709"/>
                </a:lnTo>
                <a:lnTo>
                  <a:pt x="225251" y="33709"/>
                </a:lnTo>
                <a:lnTo>
                  <a:pt x="225251" y="25505"/>
                </a:lnTo>
                <a:close/>
                <a:moveTo>
                  <a:pt x="242329" y="25505"/>
                </a:moveTo>
                <a:lnTo>
                  <a:pt x="242329" y="33709"/>
                </a:lnTo>
                <a:lnTo>
                  <a:pt x="233902" y="33709"/>
                </a:lnTo>
                <a:lnTo>
                  <a:pt x="233902" y="25505"/>
                </a:lnTo>
                <a:close/>
                <a:moveTo>
                  <a:pt x="250980" y="25505"/>
                </a:moveTo>
                <a:lnTo>
                  <a:pt x="250980" y="33709"/>
                </a:lnTo>
                <a:lnTo>
                  <a:pt x="242553" y="33709"/>
                </a:lnTo>
                <a:lnTo>
                  <a:pt x="242553" y="25505"/>
                </a:lnTo>
                <a:close/>
                <a:moveTo>
                  <a:pt x="259686" y="25505"/>
                </a:moveTo>
                <a:lnTo>
                  <a:pt x="259686" y="33709"/>
                </a:lnTo>
                <a:lnTo>
                  <a:pt x="251203" y="33709"/>
                </a:lnTo>
                <a:lnTo>
                  <a:pt x="251203" y="25505"/>
                </a:lnTo>
                <a:close/>
                <a:moveTo>
                  <a:pt x="268337" y="25505"/>
                </a:moveTo>
                <a:lnTo>
                  <a:pt x="268337" y="33709"/>
                </a:lnTo>
                <a:lnTo>
                  <a:pt x="259910" y="33709"/>
                </a:lnTo>
                <a:lnTo>
                  <a:pt x="259910" y="25505"/>
                </a:lnTo>
                <a:close/>
                <a:moveTo>
                  <a:pt x="276988" y="25505"/>
                </a:moveTo>
                <a:lnTo>
                  <a:pt x="276988" y="33709"/>
                </a:lnTo>
                <a:lnTo>
                  <a:pt x="268560" y="33709"/>
                </a:lnTo>
                <a:lnTo>
                  <a:pt x="268560" y="25505"/>
                </a:lnTo>
                <a:close/>
                <a:moveTo>
                  <a:pt x="17190" y="33933"/>
                </a:moveTo>
                <a:lnTo>
                  <a:pt x="17190" y="42193"/>
                </a:lnTo>
                <a:lnTo>
                  <a:pt x="8762" y="42193"/>
                </a:lnTo>
                <a:lnTo>
                  <a:pt x="8762" y="33933"/>
                </a:lnTo>
                <a:close/>
                <a:moveTo>
                  <a:pt x="25840" y="33933"/>
                </a:moveTo>
                <a:lnTo>
                  <a:pt x="25840" y="42193"/>
                </a:lnTo>
                <a:lnTo>
                  <a:pt x="17413" y="42193"/>
                </a:lnTo>
                <a:lnTo>
                  <a:pt x="17413" y="33933"/>
                </a:lnTo>
                <a:close/>
                <a:moveTo>
                  <a:pt x="34547" y="33933"/>
                </a:moveTo>
                <a:lnTo>
                  <a:pt x="34547" y="42193"/>
                </a:lnTo>
                <a:lnTo>
                  <a:pt x="26064" y="42193"/>
                </a:lnTo>
                <a:lnTo>
                  <a:pt x="26064" y="33933"/>
                </a:lnTo>
                <a:close/>
                <a:moveTo>
                  <a:pt x="43197" y="33933"/>
                </a:moveTo>
                <a:lnTo>
                  <a:pt x="43197" y="42193"/>
                </a:lnTo>
                <a:lnTo>
                  <a:pt x="34770" y="42193"/>
                </a:lnTo>
                <a:lnTo>
                  <a:pt x="34770" y="33933"/>
                </a:lnTo>
                <a:close/>
                <a:moveTo>
                  <a:pt x="51848" y="33933"/>
                </a:moveTo>
                <a:lnTo>
                  <a:pt x="51848" y="42193"/>
                </a:lnTo>
                <a:lnTo>
                  <a:pt x="43421" y="42193"/>
                </a:lnTo>
                <a:lnTo>
                  <a:pt x="43421" y="33933"/>
                </a:lnTo>
                <a:close/>
                <a:moveTo>
                  <a:pt x="60499" y="33933"/>
                </a:moveTo>
                <a:lnTo>
                  <a:pt x="60499" y="42193"/>
                </a:lnTo>
                <a:lnTo>
                  <a:pt x="52071" y="42193"/>
                </a:lnTo>
                <a:lnTo>
                  <a:pt x="52071" y="33933"/>
                </a:lnTo>
                <a:close/>
                <a:moveTo>
                  <a:pt x="69149" y="33933"/>
                </a:moveTo>
                <a:lnTo>
                  <a:pt x="69149" y="42193"/>
                </a:lnTo>
                <a:lnTo>
                  <a:pt x="60722" y="42193"/>
                </a:lnTo>
                <a:lnTo>
                  <a:pt x="60722" y="33933"/>
                </a:lnTo>
                <a:close/>
                <a:moveTo>
                  <a:pt x="77800" y="33933"/>
                </a:moveTo>
                <a:lnTo>
                  <a:pt x="77800" y="42193"/>
                </a:lnTo>
                <a:lnTo>
                  <a:pt x="69373" y="42193"/>
                </a:lnTo>
                <a:lnTo>
                  <a:pt x="69373" y="33933"/>
                </a:lnTo>
                <a:close/>
                <a:moveTo>
                  <a:pt x="86506" y="33933"/>
                </a:moveTo>
                <a:lnTo>
                  <a:pt x="86506" y="42193"/>
                </a:lnTo>
                <a:lnTo>
                  <a:pt x="78023" y="42193"/>
                </a:lnTo>
                <a:lnTo>
                  <a:pt x="78023" y="33933"/>
                </a:lnTo>
                <a:close/>
                <a:moveTo>
                  <a:pt x="95157" y="33933"/>
                </a:moveTo>
                <a:lnTo>
                  <a:pt x="95157" y="42193"/>
                </a:lnTo>
                <a:lnTo>
                  <a:pt x="86730" y="42193"/>
                </a:lnTo>
                <a:lnTo>
                  <a:pt x="86730" y="33933"/>
                </a:lnTo>
                <a:close/>
                <a:moveTo>
                  <a:pt x="103808" y="33933"/>
                </a:moveTo>
                <a:lnTo>
                  <a:pt x="103808" y="42193"/>
                </a:lnTo>
                <a:lnTo>
                  <a:pt x="95380" y="42193"/>
                </a:lnTo>
                <a:lnTo>
                  <a:pt x="95380" y="33933"/>
                </a:lnTo>
                <a:close/>
                <a:moveTo>
                  <a:pt x="112458" y="33933"/>
                </a:moveTo>
                <a:lnTo>
                  <a:pt x="112458" y="42193"/>
                </a:lnTo>
                <a:lnTo>
                  <a:pt x="104031" y="42193"/>
                </a:lnTo>
                <a:lnTo>
                  <a:pt x="104031" y="33933"/>
                </a:lnTo>
                <a:close/>
                <a:moveTo>
                  <a:pt x="121109" y="33933"/>
                </a:moveTo>
                <a:lnTo>
                  <a:pt x="121109" y="42193"/>
                </a:lnTo>
                <a:lnTo>
                  <a:pt x="112681" y="42193"/>
                </a:lnTo>
                <a:lnTo>
                  <a:pt x="112681" y="33933"/>
                </a:lnTo>
                <a:close/>
                <a:moveTo>
                  <a:pt x="129760" y="33933"/>
                </a:moveTo>
                <a:lnTo>
                  <a:pt x="129760" y="42193"/>
                </a:lnTo>
                <a:lnTo>
                  <a:pt x="121332" y="42193"/>
                </a:lnTo>
                <a:lnTo>
                  <a:pt x="121332" y="33933"/>
                </a:lnTo>
                <a:close/>
                <a:moveTo>
                  <a:pt x="138410" y="33933"/>
                </a:moveTo>
                <a:lnTo>
                  <a:pt x="138410" y="42193"/>
                </a:lnTo>
                <a:lnTo>
                  <a:pt x="129983" y="42193"/>
                </a:lnTo>
                <a:lnTo>
                  <a:pt x="129983" y="33933"/>
                </a:lnTo>
                <a:close/>
                <a:moveTo>
                  <a:pt x="147117" y="33933"/>
                </a:moveTo>
                <a:lnTo>
                  <a:pt x="147117" y="42193"/>
                </a:lnTo>
                <a:lnTo>
                  <a:pt x="138633" y="42193"/>
                </a:lnTo>
                <a:lnTo>
                  <a:pt x="138633" y="33933"/>
                </a:lnTo>
                <a:close/>
                <a:moveTo>
                  <a:pt x="155767" y="33933"/>
                </a:moveTo>
                <a:lnTo>
                  <a:pt x="155767" y="42193"/>
                </a:lnTo>
                <a:lnTo>
                  <a:pt x="147340" y="42193"/>
                </a:lnTo>
                <a:lnTo>
                  <a:pt x="147340" y="33933"/>
                </a:lnTo>
                <a:close/>
                <a:moveTo>
                  <a:pt x="164418" y="33933"/>
                </a:moveTo>
                <a:lnTo>
                  <a:pt x="164418" y="42193"/>
                </a:lnTo>
                <a:lnTo>
                  <a:pt x="155990" y="42193"/>
                </a:lnTo>
                <a:lnTo>
                  <a:pt x="155990" y="33933"/>
                </a:lnTo>
                <a:close/>
                <a:moveTo>
                  <a:pt x="173069" y="33933"/>
                </a:moveTo>
                <a:lnTo>
                  <a:pt x="173069" y="42193"/>
                </a:lnTo>
                <a:lnTo>
                  <a:pt x="164641" y="42193"/>
                </a:lnTo>
                <a:lnTo>
                  <a:pt x="164641" y="33933"/>
                </a:lnTo>
                <a:close/>
                <a:moveTo>
                  <a:pt x="181719" y="33933"/>
                </a:moveTo>
                <a:lnTo>
                  <a:pt x="181719" y="42193"/>
                </a:lnTo>
                <a:lnTo>
                  <a:pt x="173292" y="42193"/>
                </a:lnTo>
                <a:lnTo>
                  <a:pt x="173292" y="33933"/>
                </a:lnTo>
                <a:close/>
                <a:moveTo>
                  <a:pt x="190370" y="33933"/>
                </a:moveTo>
                <a:lnTo>
                  <a:pt x="190370" y="42193"/>
                </a:lnTo>
                <a:lnTo>
                  <a:pt x="181942" y="42193"/>
                </a:lnTo>
                <a:lnTo>
                  <a:pt x="181942" y="33933"/>
                </a:lnTo>
                <a:close/>
                <a:moveTo>
                  <a:pt x="199020" y="33933"/>
                </a:moveTo>
                <a:lnTo>
                  <a:pt x="199020" y="42193"/>
                </a:lnTo>
                <a:lnTo>
                  <a:pt x="190593" y="42193"/>
                </a:lnTo>
                <a:lnTo>
                  <a:pt x="190593" y="33933"/>
                </a:lnTo>
                <a:close/>
                <a:moveTo>
                  <a:pt x="207727" y="33933"/>
                </a:moveTo>
                <a:lnTo>
                  <a:pt x="207727" y="42193"/>
                </a:lnTo>
                <a:lnTo>
                  <a:pt x="199244" y="42193"/>
                </a:lnTo>
                <a:lnTo>
                  <a:pt x="199244" y="33933"/>
                </a:lnTo>
                <a:close/>
                <a:moveTo>
                  <a:pt x="216377" y="33933"/>
                </a:moveTo>
                <a:lnTo>
                  <a:pt x="216377" y="42193"/>
                </a:lnTo>
                <a:lnTo>
                  <a:pt x="207950" y="42193"/>
                </a:lnTo>
                <a:lnTo>
                  <a:pt x="207950" y="33933"/>
                </a:lnTo>
                <a:close/>
                <a:moveTo>
                  <a:pt x="225028" y="33933"/>
                </a:moveTo>
                <a:lnTo>
                  <a:pt x="225028" y="42193"/>
                </a:lnTo>
                <a:lnTo>
                  <a:pt x="216601" y="42193"/>
                </a:lnTo>
                <a:lnTo>
                  <a:pt x="216601" y="33933"/>
                </a:lnTo>
                <a:close/>
                <a:moveTo>
                  <a:pt x="233679" y="33933"/>
                </a:moveTo>
                <a:lnTo>
                  <a:pt x="233679" y="42193"/>
                </a:lnTo>
                <a:lnTo>
                  <a:pt x="225251" y="42193"/>
                </a:lnTo>
                <a:lnTo>
                  <a:pt x="225251" y="33933"/>
                </a:lnTo>
                <a:close/>
                <a:moveTo>
                  <a:pt x="242329" y="33933"/>
                </a:moveTo>
                <a:lnTo>
                  <a:pt x="242329" y="42193"/>
                </a:lnTo>
                <a:lnTo>
                  <a:pt x="233902" y="42193"/>
                </a:lnTo>
                <a:lnTo>
                  <a:pt x="233902" y="33933"/>
                </a:lnTo>
                <a:close/>
                <a:moveTo>
                  <a:pt x="250980" y="33933"/>
                </a:moveTo>
                <a:lnTo>
                  <a:pt x="250980" y="42193"/>
                </a:lnTo>
                <a:lnTo>
                  <a:pt x="242553" y="42193"/>
                </a:lnTo>
                <a:lnTo>
                  <a:pt x="242553" y="33933"/>
                </a:lnTo>
                <a:close/>
                <a:moveTo>
                  <a:pt x="259686" y="33933"/>
                </a:moveTo>
                <a:lnTo>
                  <a:pt x="259686" y="42193"/>
                </a:lnTo>
                <a:lnTo>
                  <a:pt x="251203" y="42193"/>
                </a:lnTo>
                <a:lnTo>
                  <a:pt x="251203" y="33933"/>
                </a:lnTo>
                <a:close/>
                <a:moveTo>
                  <a:pt x="268337" y="33933"/>
                </a:moveTo>
                <a:lnTo>
                  <a:pt x="268337" y="42193"/>
                </a:lnTo>
                <a:lnTo>
                  <a:pt x="259910" y="42193"/>
                </a:lnTo>
                <a:lnTo>
                  <a:pt x="259910" y="33933"/>
                </a:lnTo>
                <a:close/>
                <a:moveTo>
                  <a:pt x="276988" y="33933"/>
                </a:moveTo>
                <a:lnTo>
                  <a:pt x="276988" y="42193"/>
                </a:lnTo>
                <a:lnTo>
                  <a:pt x="268560" y="42193"/>
                </a:lnTo>
                <a:lnTo>
                  <a:pt x="268560" y="33933"/>
                </a:lnTo>
                <a:close/>
                <a:moveTo>
                  <a:pt x="17190" y="42416"/>
                </a:moveTo>
                <a:lnTo>
                  <a:pt x="17190" y="50620"/>
                </a:lnTo>
                <a:lnTo>
                  <a:pt x="8762" y="50620"/>
                </a:lnTo>
                <a:lnTo>
                  <a:pt x="8762" y="42416"/>
                </a:lnTo>
                <a:close/>
                <a:moveTo>
                  <a:pt x="25840" y="42416"/>
                </a:moveTo>
                <a:lnTo>
                  <a:pt x="25840" y="50620"/>
                </a:lnTo>
                <a:lnTo>
                  <a:pt x="17413" y="50620"/>
                </a:lnTo>
                <a:lnTo>
                  <a:pt x="17413" y="42416"/>
                </a:lnTo>
                <a:close/>
                <a:moveTo>
                  <a:pt x="34547" y="42416"/>
                </a:moveTo>
                <a:lnTo>
                  <a:pt x="34547" y="50620"/>
                </a:lnTo>
                <a:lnTo>
                  <a:pt x="26064" y="50620"/>
                </a:lnTo>
                <a:lnTo>
                  <a:pt x="26064" y="42416"/>
                </a:lnTo>
                <a:close/>
                <a:moveTo>
                  <a:pt x="43197" y="42416"/>
                </a:moveTo>
                <a:lnTo>
                  <a:pt x="43197" y="50620"/>
                </a:lnTo>
                <a:lnTo>
                  <a:pt x="34770" y="50620"/>
                </a:lnTo>
                <a:lnTo>
                  <a:pt x="34770" y="42416"/>
                </a:lnTo>
                <a:close/>
                <a:moveTo>
                  <a:pt x="51848" y="42416"/>
                </a:moveTo>
                <a:lnTo>
                  <a:pt x="51848" y="50620"/>
                </a:lnTo>
                <a:lnTo>
                  <a:pt x="43421" y="50620"/>
                </a:lnTo>
                <a:lnTo>
                  <a:pt x="43421" y="42416"/>
                </a:lnTo>
                <a:close/>
                <a:moveTo>
                  <a:pt x="60499" y="42416"/>
                </a:moveTo>
                <a:lnTo>
                  <a:pt x="60499" y="50620"/>
                </a:lnTo>
                <a:lnTo>
                  <a:pt x="52071" y="50620"/>
                </a:lnTo>
                <a:lnTo>
                  <a:pt x="52071" y="42416"/>
                </a:lnTo>
                <a:close/>
                <a:moveTo>
                  <a:pt x="69149" y="42416"/>
                </a:moveTo>
                <a:lnTo>
                  <a:pt x="69149" y="50620"/>
                </a:lnTo>
                <a:lnTo>
                  <a:pt x="60722" y="50620"/>
                </a:lnTo>
                <a:lnTo>
                  <a:pt x="60722" y="42416"/>
                </a:lnTo>
                <a:close/>
                <a:moveTo>
                  <a:pt x="77800" y="42416"/>
                </a:moveTo>
                <a:lnTo>
                  <a:pt x="77800" y="50620"/>
                </a:lnTo>
                <a:lnTo>
                  <a:pt x="69373" y="50620"/>
                </a:lnTo>
                <a:lnTo>
                  <a:pt x="69373" y="42416"/>
                </a:lnTo>
                <a:close/>
                <a:moveTo>
                  <a:pt x="86506" y="42416"/>
                </a:moveTo>
                <a:lnTo>
                  <a:pt x="86506" y="50620"/>
                </a:lnTo>
                <a:lnTo>
                  <a:pt x="78023" y="50620"/>
                </a:lnTo>
                <a:lnTo>
                  <a:pt x="78023" y="42416"/>
                </a:lnTo>
                <a:close/>
                <a:moveTo>
                  <a:pt x="95157" y="42416"/>
                </a:moveTo>
                <a:lnTo>
                  <a:pt x="95157" y="50620"/>
                </a:lnTo>
                <a:lnTo>
                  <a:pt x="86730" y="50620"/>
                </a:lnTo>
                <a:lnTo>
                  <a:pt x="86730" y="42416"/>
                </a:lnTo>
                <a:close/>
                <a:moveTo>
                  <a:pt x="103808" y="42416"/>
                </a:moveTo>
                <a:lnTo>
                  <a:pt x="103808" y="50620"/>
                </a:lnTo>
                <a:lnTo>
                  <a:pt x="95380" y="50620"/>
                </a:lnTo>
                <a:lnTo>
                  <a:pt x="95380" y="42416"/>
                </a:lnTo>
                <a:close/>
                <a:moveTo>
                  <a:pt x="112458" y="42416"/>
                </a:moveTo>
                <a:lnTo>
                  <a:pt x="112458" y="50620"/>
                </a:lnTo>
                <a:lnTo>
                  <a:pt x="104031" y="50620"/>
                </a:lnTo>
                <a:lnTo>
                  <a:pt x="104031" y="42416"/>
                </a:lnTo>
                <a:close/>
                <a:moveTo>
                  <a:pt x="121109" y="42416"/>
                </a:moveTo>
                <a:lnTo>
                  <a:pt x="121109" y="50620"/>
                </a:lnTo>
                <a:lnTo>
                  <a:pt x="112681" y="50620"/>
                </a:lnTo>
                <a:lnTo>
                  <a:pt x="112681" y="42416"/>
                </a:lnTo>
                <a:close/>
                <a:moveTo>
                  <a:pt x="129760" y="42416"/>
                </a:moveTo>
                <a:lnTo>
                  <a:pt x="129760" y="50620"/>
                </a:lnTo>
                <a:lnTo>
                  <a:pt x="121332" y="50620"/>
                </a:lnTo>
                <a:lnTo>
                  <a:pt x="121332" y="42416"/>
                </a:lnTo>
                <a:close/>
                <a:moveTo>
                  <a:pt x="138410" y="42416"/>
                </a:moveTo>
                <a:lnTo>
                  <a:pt x="138410" y="50620"/>
                </a:lnTo>
                <a:lnTo>
                  <a:pt x="129983" y="50620"/>
                </a:lnTo>
                <a:lnTo>
                  <a:pt x="129983" y="42416"/>
                </a:lnTo>
                <a:close/>
                <a:moveTo>
                  <a:pt x="147117" y="42416"/>
                </a:moveTo>
                <a:lnTo>
                  <a:pt x="147117" y="50620"/>
                </a:lnTo>
                <a:lnTo>
                  <a:pt x="138633" y="50620"/>
                </a:lnTo>
                <a:lnTo>
                  <a:pt x="138633" y="42416"/>
                </a:lnTo>
                <a:close/>
                <a:moveTo>
                  <a:pt x="155767" y="42416"/>
                </a:moveTo>
                <a:lnTo>
                  <a:pt x="155767" y="50620"/>
                </a:lnTo>
                <a:lnTo>
                  <a:pt x="147340" y="50620"/>
                </a:lnTo>
                <a:lnTo>
                  <a:pt x="147340" y="42416"/>
                </a:lnTo>
                <a:close/>
                <a:moveTo>
                  <a:pt x="164418" y="42416"/>
                </a:moveTo>
                <a:lnTo>
                  <a:pt x="164418" y="50620"/>
                </a:lnTo>
                <a:lnTo>
                  <a:pt x="155990" y="50620"/>
                </a:lnTo>
                <a:lnTo>
                  <a:pt x="155990" y="42416"/>
                </a:lnTo>
                <a:close/>
                <a:moveTo>
                  <a:pt x="173069" y="42416"/>
                </a:moveTo>
                <a:lnTo>
                  <a:pt x="173069" y="50620"/>
                </a:lnTo>
                <a:lnTo>
                  <a:pt x="164641" y="50620"/>
                </a:lnTo>
                <a:lnTo>
                  <a:pt x="164641" y="42416"/>
                </a:lnTo>
                <a:close/>
                <a:moveTo>
                  <a:pt x="181719" y="42416"/>
                </a:moveTo>
                <a:lnTo>
                  <a:pt x="181719" y="50620"/>
                </a:lnTo>
                <a:lnTo>
                  <a:pt x="173292" y="50620"/>
                </a:lnTo>
                <a:lnTo>
                  <a:pt x="173292" y="42416"/>
                </a:lnTo>
                <a:close/>
                <a:moveTo>
                  <a:pt x="190370" y="42416"/>
                </a:moveTo>
                <a:lnTo>
                  <a:pt x="190370" y="50620"/>
                </a:lnTo>
                <a:lnTo>
                  <a:pt x="181942" y="50620"/>
                </a:lnTo>
                <a:lnTo>
                  <a:pt x="181942" y="42416"/>
                </a:lnTo>
                <a:close/>
                <a:moveTo>
                  <a:pt x="199020" y="42416"/>
                </a:moveTo>
                <a:lnTo>
                  <a:pt x="199020" y="50620"/>
                </a:lnTo>
                <a:lnTo>
                  <a:pt x="190593" y="50620"/>
                </a:lnTo>
                <a:lnTo>
                  <a:pt x="190593" y="42416"/>
                </a:lnTo>
                <a:close/>
                <a:moveTo>
                  <a:pt x="207727" y="42416"/>
                </a:moveTo>
                <a:lnTo>
                  <a:pt x="207727" y="50620"/>
                </a:lnTo>
                <a:lnTo>
                  <a:pt x="199244" y="50620"/>
                </a:lnTo>
                <a:lnTo>
                  <a:pt x="199244" y="42416"/>
                </a:lnTo>
                <a:close/>
                <a:moveTo>
                  <a:pt x="216377" y="42416"/>
                </a:moveTo>
                <a:lnTo>
                  <a:pt x="216377" y="50620"/>
                </a:lnTo>
                <a:lnTo>
                  <a:pt x="207950" y="50620"/>
                </a:lnTo>
                <a:lnTo>
                  <a:pt x="207950" y="42416"/>
                </a:lnTo>
                <a:close/>
                <a:moveTo>
                  <a:pt x="225028" y="42416"/>
                </a:moveTo>
                <a:lnTo>
                  <a:pt x="225028" y="50620"/>
                </a:lnTo>
                <a:lnTo>
                  <a:pt x="216601" y="50620"/>
                </a:lnTo>
                <a:lnTo>
                  <a:pt x="216601" y="42416"/>
                </a:lnTo>
                <a:close/>
                <a:moveTo>
                  <a:pt x="233679" y="42416"/>
                </a:moveTo>
                <a:lnTo>
                  <a:pt x="233679" y="50620"/>
                </a:lnTo>
                <a:lnTo>
                  <a:pt x="225251" y="50620"/>
                </a:lnTo>
                <a:lnTo>
                  <a:pt x="225251" y="42416"/>
                </a:lnTo>
                <a:close/>
                <a:moveTo>
                  <a:pt x="242329" y="42416"/>
                </a:moveTo>
                <a:lnTo>
                  <a:pt x="242329" y="50620"/>
                </a:lnTo>
                <a:lnTo>
                  <a:pt x="233902" y="50620"/>
                </a:lnTo>
                <a:lnTo>
                  <a:pt x="233902" y="42416"/>
                </a:lnTo>
                <a:close/>
                <a:moveTo>
                  <a:pt x="250980" y="42416"/>
                </a:moveTo>
                <a:lnTo>
                  <a:pt x="250980" y="50620"/>
                </a:lnTo>
                <a:lnTo>
                  <a:pt x="242553" y="50620"/>
                </a:lnTo>
                <a:lnTo>
                  <a:pt x="242553" y="42416"/>
                </a:lnTo>
                <a:close/>
                <a:moveTo>
                  <a:pt x="259686" y="42416"/>
                </a:moveTo>
                <a:lnTo>
                  <a:pt x="259686" y="50620"/>
                </a:lnTo>
                <a:lnTo>
                  <a:pt x="251203" y="50620"/>
                </a:lnTo>
                <a:lnTo>
                  <a:pt x="251203" y="42416"/>
                </a:lnTo>
                <a:close/>
                <a:moveTo>
                  <a:pt x="268337" y="42416"/>
                </a:moveTo>
                <a:lnTo>
                  <a:pt x="268337" y="50620"/>
                </a:lnTo>
                <a:lnTo>
                  <a:pt x="259910" y="50620"/>
                </a:lnTo>
                <a:lnTo>
                  <a:pt x="259910" y="42416"/>
                </a:lnTo>
                <a:close/>
                <a:moveTo>
                  <a:pt x="276988" y="42416"/>
                </a:moveTo>
                <a:lnTo>
                  <a:pt x="276988" y="50620"/>
                </a:lnTo>
                <a:lnTo>
                  <a:pt x="268560" y="50620"/>
                </a:lnTo>
                <a:lnTo>
                  <a:pt x="268560" y="42416"/>
                </a:lnTo>
                <a:close/>
                <a:moveTo>
                  <a:pt x="17190" y="50843"/>
                </a:moveTo>
                <a:lnTo>
                  <a:pt x="17190" y="59103"/>
                </a:lnTo>
                <a:lnTo>
                  <a:pt x="8762" y="59103"/>
                </a:lnTo>
                <a:lnTo>
                  <a:pt x="8762" y="50843"/>
                </a:lnTo>
                <a:close/>
                <a:moveTo>
                  <a:pt x="25840" y="50843"/>
                </a:moveTo>
                <a:lnTo>
                  <a:pt x="25840" y="59103"/>
                </a:lnTo>
                <a:lnTo>
                  <a:pt x="17413" y="59103"/>
                </a:lnTo>
                <a:lnTo>
                  <a:pt x="17413" y="50843"/>
                </a:lnTo>
                <a:close/>
                <a:moveTo>
                  <a:pt x="34547" y="50843"/>
                </a:moveTo>
                <a:lnTo>
                  <a:pt x="34547" y="59103"/>
                </a:lnTo>
                <a:lnTo>
                  <a:pt x="26064" y="59103"/>
                </a:lnTo>
                <a:lnTo>
                  <a:pt x="26064" y="50843"/>
                </a:lnTo>
                <a:close/>
                <a:moveTo>
                  <a:pt x="43197" y="50843"/>
                </a:moveTo>
                <a:lnTo>
                  <a:pt x="43197" y="59103"/>
                </a:lnTo>
                <a:lnTo>
                  <a:pt x="34770" y="59103"/>
                </a:lnTo>
                <a:lnTo>
                  <a:pt x="34770" y="50843"/>
                </a:lnTo>
                <a:close/>
                <a:moveTo>
                  <a:pt x="51848" y="50843"/>
                </a:moveTo>
                <a:lnTo>
                  <a:pt x="51848" y="59103"/>
                </a:lnTo>
                <a:lnTo>
                  <a:pt x="43421" y="59103"/>
                </a:lnTo>
                <a:lnTo>
                  <a:pt x="43421" y="50843"/>
                </a:lnTo>
                <a:close/>
                <a:moveTo>
                  <a:pt x="60499" y="50843"/>
                </a:moveTo>
                <a:lnTo>
                  <a:pt x="60499" y="59103"/>
                </a:lnTo>
                <a:lnTo>
                  <a:pt x="52071" y="59103"/>
                </a:lnTo>
                <a:lnTo>
                  <a:pt x="52071" y="50843"/>
                </a:lnTo>
                <a:close/>
                <a:moveTo>
                  <a:pt x="69149" y="50843"/>
                </a:moveTo>
                <a:lnTo>
                  <a:pt x="69149" y="59103"/>
                </a:lnTo>
                <a:lnTo>
                  <a:pt x="60722" y="59103"/>
                </a:lnTo>
                <a:lnTo>
                  <a:pt x="60722" y="50843"/>
                </a:lnTo>
                <a:close/>
                <a:moveTo>
                  <a:pt x="77800" y="50843"/>
                </a:moveTo>
                <a:lnTo>
                  <a:pt x="77800" y="59103"/>
                </a:lnTo>
                <a:lnTo>
                  <a:pt x="69373" y="59103"/>
                </a:lnTo>
                <a:lnTo>
                  <a:pt x="69373" y="50843"/>
                </a:lnTo>
                <a:close/>
                <a:moveTo>
                  <a:pt x="86506" y="50843"/>
                </a:moveTo>
                <a:lnTo>
                  <a:pt x="86506" y="59103"/>
                </a:lnTo>
                <a:lnTo>
                  <a:pt x="78023" y="59103"/>
                </a:lnTo>
                <a:lnTo>
                  <a:pt x="78023" y="50843"/>
                </a:lnTo>
                <a:close/>
                <a:moveTo>
                  <a:pt x="95157" y="50843"/>
                </a:moveTo>
                <a:lnTo>
                  <a:pt x="95157" y="59103"/>
                </a:lnTo>
                <a:lnTo>
                  <a:pt x="86730" y="59103"/>
                </a:lnTo>
                <a:lnTo>
                  <a:pt x="86730" y="50843"/>
                </a:lnTo>
                <a:close/>
                <a:moveTo>
                  <a:pt x="103808" y="50843"/>
                </a:moveTo>
                <a:lnTo>
                  <a:pt x="103808" y="59103"/>
                </a:lnTo>
                <a:lnTo>
                  <a:pt x="95380" y="59103"/>
                </a:lnTo>
                <a:lnTo>
                  <a:pt x="95380" y="50843"/>
                </a:lnTo>
                <a:close/>
                <a:moveTo>
                  <a:pt x="112458" y="50843"/>
                </a:moveTo>
                <a:lnTo>
                  <a:pt x="112458" y="59103"/>
                </a:lnTo>
                <a:lnTo>
                  <a:pt x="104031" y="59103"/>
                </a:lnTo>
                <a:lnTo>
                  <a:pt x="104031" y="50843"/>
                </a:lnTo>
                <a:close/>
                <a:moveTo>
                  <a:pt x="121109" y="50843"/>
                </a:moveTo>
                <a:lnTo>
                  <a:pt x="121109" y="59103"/>
                </a:lnTo>
                <a:lnTo>
                  <a:pt x="112681" y="59103"/>
                </a:lnTo>
                <a:lnTo>
                  <a:pt x="112681" y="50843"/>
                </a:lnTo>
                <a:close/>
                <a:moveTo>
                  <a:pt x="129760" y="50843"/>
                </a:moveTo>
                <a:lnTo>
                  <a:pt x="129760" y="59103"/>
                </a:lnTo>
                <a:lnTo>
                  <a:pt x="121332" y="59103"/>
                </a:lnTo>
                <a:lnTo>
                  <a:pt x="121332" y="50843"/>
                </a:lnTo>
                <a:close/>
                <a:moveTo>
                  <a:pt x="138410" y="50843"/>
                </a:moveTo>
                <a:lnTo>
                  <a:pt x="138410" y="59103"/>
                </a:lnTo>
                <a:lnTo>
                  <a:pt x="129983" y="59103"/>
                </a:lnTo>
                <a:lnTo>
                  <a:pt x="129983" y="50843"/>
                </a:lnTo>
                <a:close/>
                <a:moveTo>
                  <a:pt x="147117" y="50843"/>
                </a:moveTo>
                <a:lnTo>
                  <a:pt x="147117" y="59103"/>
                </a:lnTo>
                <a:lnTo>
                  <a:pt x="138633" y="59103"/>
                </a:lnTo>
                <a:lnTo>
                  <a:pt x="138633" y="50843"/>
                </a:lnTo>
                <a:close/>
                <a:moveTo>
                  <a:pt x="155767" y="50843"/>
                </a:moveTo>
                <a:lnTo>
                  <a:pt x="155767" y="59103"/>
                </a:lnTo>
                <a:lnTo>
                  <a:pt x="147340" y="59103"/>
                </a:lnTo>
                <a:lnTo>
                  <a:pt x="147340" y="50843"/>
                </a:lnTo>
                <a:close/>
                <a:moveTo>
                  <a:pt x="164418" y="50843"/>
                </a:moveTo>
                <a:lnTo>
                  <a:pt x="164418" y="59103"/>
                </a:lnTo>
                <a:lnTo>
                  <a:pt x="155990" y="59103"/>
                </a:lnTo>
                <a:lnTo>
                  <a:pt x="155990" y="50843"/>
                </a:lnTo>
                <a:close/>
                <a:moveTo>
                  <a:pt x="173069" y="50843"/>
                </a:moveTo>
                <a:lnTo>
                  <a:pt x="173069" y="59103"/>
                </a:lnTo>
                <a:lnTo>
                  <a:pt x="164641" y="59103"/>
                </a:lnTo>
                <a:lnTo>
                  <a:pt x="164641" y="50843"/>
                </a:lnTo>
                <a:close/>
                <a:moveTo>
                  <a:pt x="181719" y="50843"/>
                </a:moveTo>
                <a:lnTo>
                  <a:pt x="181719" y="59103"/>
                </a:lnTo>
                <a:lnTo>
                  <a:pt x="173292" y="59103"/>
                </a:lnTo>
                <a:lnTo>
                  <a:pt x="173292" y="50843"/>
                </a:lnTo>
                <a:close/>
                <a:moveTo>
                  <a:pt x="190370" y="50843"/>
                </a:moveTo>
                <a:lnTo>
                  <a:pt x="190370" y="59103"/>
                </a:lnTo>
                <a:lnTo>
                  <a:pt x="181942" y="59103"/>
                </a:lnTo>
                <a:lnTo>
                  <a:pt x="181942" y="50843"/>
                </a:lnTo>
                <a:close/>
                <a:moveTo>
                  <a:pt x="199020" y="50843"/>
                </a:moveTo>
                <a:lnTo>
                  <a:pt x="199020" y="59103"/>
                </a:lnTo>
                <a:lnTo>
                  <a:pt x="190593" y="59103"/>
                </a:lnTo>
                <a:lnTo>
                  <a:pt x="190593" y="50843"/>
                </a:lnTo>
                <a:close/>
                <a:moveTo>
                  <a:pt x="207727" y="50843"/>
                </a:moveTo>
                <a:lnTo>
                  <a:pt x="207727" y="59103"/>
                </a:lnTo>
                <a:lnTo>
                  <a:pt x="199244" y="59103"/>
                </a:lnTo>
                <a:lnTo>
                  <a:pt x="199244" y="50843"/>
                </a:lnTo>
                <a:close/>
                <a:moveTo>
                  <a:pt x="216377" y="50843"/>
                </a:moveTo>
                <a:lnTo>
                  <a:pt x="216377" y="59103"/>
                </a:lnTo>
                <a:lnTo>
                  <a:pt x="207950" y="59103"/>
                </a:lnTo>
                <a:lnTo>
                  <a:pt x="207950" y="50843"/>
                </a:lnTo>
                <a:close/>
                <a:moveTo>
                  <a:pt x="225028" y="50843"/>
                </a:moveTo>
                <a:lnTo>
                  <a:pt x="225028" y="59103"/>
                </a:lnTo>
                <a:lnTo>
                  <a:pt x="216601" y="59103"/>
                </a:lnTo>
                <a:lnTo>
                  <a:pt x="216601" y="50843"/>
                </a:lnTo>
                <a:close/>
                <a:moveTo>
                  <a:pt x="233679" y="50843"/>
                </a:moveTo>
                <a:lnTo>
                  <a:pt x="233679" y="59103"/>
                </a:lnTo>
                <a:lnTo>
                  <a:pt x="225251" y="59103"/>
                </a:lnTo>
                <a:lnTo>
                  <a:pt x="225251" y="50843"/>
                </a:lnTo>
                <a:close/>
                <a:moveTo>
                  <a:pt x="242329" y="50843"/>
                </a:moveTo>
                <a:lnTo>
                  <a:pt x="242329" y="59103"/>
                </a:lnTo>
                <a:lnTo>
                  <a:pt x="233902" y="59103"/>
                </a:lnTo>
                <a:lnTo>
                  <a:pt x="233902" y="50843"/>
                </a:lnTo>
                <a:close/>
                <a:moveTo>
                  <a:pt x="250980" y="50843"/>
                </a:moveTo>
                <a:lnTo>
                  <a:pt x="250980" y="59103"/>
                </a:lnTo>
                <a:lnTo>
                  <a:pt x="242553" y="59103"/>
                </a:lnTo>
                <a:lnTo>
                  <a:pt x="242553" y="50843"/>
                </a:lnTo>
                <a:close/>
                <a:moveTo>
                  <a:pt x="259686" y="50843"/>
                </a:moveTo>
                <a:lnTo>
                  <a:pt x="259686" y="59103"/>
                </a:lnTo>
                <a:lnTo>
                  <a:pt x="251203" y="59103"/>
                </a:lnTo>
                <a:lnTo>
                  <a:pt x="251203" y="50843"/>
                </a:lnTo>
                <a:close/>
                <a:moveTo>
                  <a:pt x="268337" y="50843"/>
                </a:moveTo>
                <a:lnTo>
                  <a:pt x="268337" y="59103"/>
                </a:lnTo>
                <a:lnTo>
                  <a:pt x="259910" y="59103"/>
                </a:lnTo>
                <a:lnTo>
                  <a:pt x="259910" y="50843"/>
                </a:lnTo>
                <a:close/>
                <a:moveTo>
                  <a:pt x="276988" y="50843"/>
                </a:moveTo>
                <a:lnTo>
                  <a:pt x="276988" y="59103"/>
                </a:lnTo>
                <a:lnTo>
                  <a:pt x="268560" y="59103"/>
                </a:lnTo>
                <a:lnTo>
                  <a:pt x="268560" y="50843"/>
                </a:lnTo>
                <a:close/>
                <a:moveTo>
                  <a:pt x="17190" y="59326"/>
                </a:moveTo>
                <a:lnTo>
                  <a:pt x="17190" y="67586"/>
                </a:lnTo>
                <a:lnTo>
                  <a:pt x="8762" y="67586"/>
                </a:lnTo>
                <a:lnTo>
                  <a:pt x="8762" y="59326"/>
                </a:lnTo>
                <a:close/>
                <a:moveTo>
                  <a:pt x="25840" y="59326"/>
                </a:moveTo>
                <a:lnTo>
                  <a:pt x="25840" y="67586"/>
                </a:lnTo>
                <a:lnTo>
                  <a:pt x="17413" y="67586"/>
                </a:lnTo>
                <a:lnTo>
                  <a:pt x="17413" y="59326"/>
                </a:lnTo>
                <a:close/>
                <a:moveTo>
                  <a:pt x="34547" y="59326"/>
                </a:moveTo>
                <a:lnTo>
                  <a:pt x="34547" y="67586"/>
                </a:lnTo>
                <a:lnTo>
                  <a:pt x="26064" y="67586"/>
                </a:lnTo>
                <a:lnTo>
                  <a:pt x="26064" y="59326"/>
                </a:lnTo>
                <a:close/>
                <a:moveTo>
                  <a:pt x="43197" y="59326"/>
                </a:moveTo>
                <a:lnTo>
                  <a:pt x="43197" y="67586"/>
                </a:lnTo>
                <a:lnTo>
                  <a:pt x="34770" y="67586"/>
                </a:lnTo>
                <a:lnTo>
                  <a:pt x="34770" y="59326"/>
                </a:lnTo>
                <a:close/>
                <a:moveTo>
                  <a:pt x="51848" y="59326"/>
                </a:moveTo>
                <a:lnTo>
                  <a:pt x="51848" y="67586"/>
                </a:lnTo>
                <a:lnTo>
                  <a:pt x="43421" y="67586"/>
                </a:lnTo>
                <a:lnTo>
                  <a:pt x="43421" y="59326"/>
                </a:lnTo>
                <a:close/>
                <a:moveTo>
                  <a:pt x="60499" y="59326"/>
                </a:moveTo>
                <a:lnTo>
                  <a:pt x="60499" y="67586"/>
                </a:lnTo>
                <a:lnTo>
                  <a:pt x="52071" y="67586"/>
                </a:lnTo>
                <a:lnTo>
                  <a:pt x="52071" y="59326"/>
                </a:lnTo>
                <a:close/>
                <a:moveTo>
                  <a:pt x="69149" y="59326"/>
                </a:moveTo>
                <a:lnTo>
                  <a:pt x="69149" y="67586"/>
                </a:lnTo>
                <a:lnTo>
                  <a:pt x="60722" y="67586"/>
                </a:lnTo>
                <a:lnTo>
                  <a:pt x="60722" y="59326"/>
                </a:lnTo>
                <a:close/>
                <a:moveTo>
                  <a:pt x="77800" y="59326"/>
                </a:moveTo>
                <a:lnTo>
                  <a:pt x="77800" y="67586"/>
                </a:lnTo>
                <a:lnTo>
                  <a:pt x="69373" y="67586"/>
                </a:lnTo>
                <a:lnTo>
                  <a:pt x="69373" y="59326"/>
                </a:lnTo>
                <a:close/>
                <a:moveTo>
                  <a:pt x="86506" y="59326"/>
                </a:moveTo>
                <a:lnTo>
                  <a:pt x="86506" y="67586"/>
                </a:lnTo>
                <a:lnTo>
                  <a:pt x="78023" y="67586"/>
                </a:lnTo>
                <a:lnTo>
                  <a:pt x="78023" y="59326"/>
                </a:lnTo>
                <a:close/>
                <a:moveTo>
                  <a:pt x="95157" y="59326"/>
                </a:moveTo>
                <a:lnTo>
                  <a:pt x="95157" y="67586"/>
                </a:lnTo>
                <a:lnTo>
                  <a:pt x="86730" y="67586"/>
                </a:lnTo>
                <a:lnTo>
                  <a:pt x="86730" y="59326"/>
                </a:lnTo>
                <a:close/>
                <a:moveTo>
                  <a:pt x="103808" y="59326"/>
                </a:moveTo>
                <a:lnTo>
                  <a:pt x="103808" y="67586"/>
                </a:lnTo>
                <a:lnTo>
                  <a:pt x="95380" y="67586"/>
                </a:lnTo>
                <a:lnTo>
                  <a:pt x="95380" y="59326"/>
                </a:lnTo>
                <a:close/>
                <a:moveTo>
                  <a:pt x="112458" y="59326"/>
                </a:moveTo>
                <a:lnTo>
                  <a:pt x="112458" y="67586"/>
                </a:lnTo>
                <a:lnTo>
                  <a:pt x="104031" y="67586"/>
                </a:lnTo>
                <a:lnTo>
                  <a:pt x="104031" y="59326"/>
                </a:lnTo>
                <a:close/>
                <a:moveTo>
                  <a:pt x="121109" y="59326"/>
                </a:moveTo>
                <a:lnTo>
                  <a:pt x="121109" y="67586"/>
                </a:lnTo>
                <a:lnTo>
                  <a:pt x="112681" y="67586"/>
                </a:lnTo>
                <a:lnTo>
                  <a:pt x="112681" y="59326"/>
                </a:lnTo>
                <a:close/>
                <a:moveTo>
                  <a:pt x="129760" y="59326"/>
                </a:moveTo>
                <a:lnTo>
                  <a:pt x="129760" y="67586"/>
                </a:lnTo>
                <a:lnTo>
                  <a:pt x="121332" y="67586"/>
                </a:lnTo>
                <a:lnTo>
                  <a:pt x="121332" y="59326"/>
                </a:lnTo>
                <a:close/>
                <a:moveTo>
                  <a:pt x="138410" y="59326"/>
                </a:moveTo>
                <a:lnTo>
                  <a:pt x="138410" y="67586"/>
                </a:lnTo>
                <a:lnTo>
                  <a:pt x="129983" y="67586"/>
                </a:lnTo>
                <a:lnTo>
                  <a:pt x="129983" y="59326"/>
                </a:lnTo>
                <a:close/>
                <a:moveTo>
                  <a:pt x="147117" y="59326"/>
                </a:moveTo>
                <a:lnTo>
                  <a:pt x="147117" y="67586"/>
                </a:lnTo>
                <a:lnTo>
                  <a:pt x="138633" y="67586"/>
                </a:lnTo>
                <a:lnTo>
                  <a:pt x="138633" y="59326"/>
                </a:lnTo>
                <a:close/>
                <a:moveTo>
                  <a:pt x="155767" y="59326"/>
                </a:moveTo>
                <a:lnTo>
                  <a:pt x="155767" y="67586"/>
                </a:lnTo>
                <a:lnTo>
                  <a:pt x="147340" y="67586"/>
                </a:lnTo>
                <a:lnTo>
                  <a:pt x="147340" y="59326"/>
                </a:lnTo>
                <a:close/>
                <a:moveTo>
                  <a:pt x="164418" y="59326"/>
                </a:moveTo>
                <a:lnTo>
                  <a:pt x="164418" y="67586"/>
                </a:lnTo>
                <a:lnTo>
                  <a:pt x="155990" y="67586"/>
                </a:lnTo>
                <a:lnTo>
                  <a:pt x="155990" y="59326"/>
                </a:lnTo>
                <a:close/>
                <a:moveTo>
                  <a:pt x="173069" y="59326"/>
                </a:moveTo>
                <a:lnTo>
                  <a:pt x="173069" y="67586"/>
                </a:lnTo>
                <a:lnTo>
                  <a:pt x="164641" y="67586"/>
                </a:lnTo>
                <a:lnTo>
                  <a:pt x="164641" y="59326"/>
                </a:lnTo>
                <a:close/>
                <a:moveTo>
                  <a:pt x="181719" y="59326"/>
                </a:moveTo>
                <a:lnTo>
                  <a:pt x="181719" y="67586"/>
                </a:lnTo>
                <a:lnTo>
                  <a:pt x="173292" y="67586"/>
                </a:lnTo>
                <a:lnTo>
                  <a:pt x="173292" y="59326"/>
                </a:lnTo>
                <a:close/>
                <a:moveTo>
                  <a:pt x="190370" y="59326"/>
                </a:moveTo>
                <a:lnTo>
                  <a:pt x="190370" y="67586"/>
                </a:lnTo>
                <a:lnTo>
                  <a:pt x="181942" y="67586"/>
                </a:lnTo>
                <a:lnTo>
                  <a:pt x="181942" y="59326"/>
                </a:lnTo>
                <a:close/>
                <a:moveTo>
                  <a:pt x="199020" y="59326"/>
                </a:moveTo>
                <a:lnTo>
                  <a:pt x="199020" y="67586"/>
                </a:lnTo>
                <a:lnTo>
                  <a:pt x="190593" y="67586"/>
                </a:lnTo>
                <a:lnTo>
                  <a:pt x="190593" y="59326"/>
                </a:lnTo>
                <a:close/>
                <a:moveTo>
                  <a:pt x="207727" y="59326"/>
                </a:moveTo>
                <a:lnTo>
                  <a:pt x="207727" y="67586"/>
                </a:lnTo>
                <a:lnTo>
                  <a:pt x="199244" y="67586"/>
                </a:lnTo>
                <a:lnTo>
                  <a:pt x="199244" y="59326"/>
                </a:lnTo>
                <a:close/>
                <a:moveTo>
                  <a:pt x="216377" y="59326"/>
                </a:moveTo>
                <a:lnTo>
                  <a:pt x="216377" y="67586"/>
                </a:lnTo>
                <a:lnTo>
                  <a:pt x="207950" y="67586"/>
                </a:lnTo>
                <a:lnTo>
                  <a:pt x="207950" y="59326"/>
                </a:lnTo>
                <a:close/>
                <a:moveTo>
                  <a:pt x="225028" y="59326"/>
                </a:moveTo>
                <a:lnTo>
                  <a:pt x="225028" y="67586"/>
                </a:lnTo>
                <a:lnTo>
                  <a:pt x="216601" y="67586"/>
                </a:lnTo>
                <a:lnTo>
                  <a:pt x="216601" y="59326"/>
                </a:lnTo>
                <a:close/>
                <a:moveTo>
                  <a:pt x="233679" y="59326"/>
                </a:moveTo>
                <a:lnTo>
                  <a:pt x="233679" y="67586"/>
                </a:lnTo>
                <a:lnTo>
                  <a:pt x="225251" y="67586"/>
                </a:lnTo>
                <a:lnTo>
                  <a:pt x="225251" y="59326"/>
                </a:lnTo>
                <a:close/>
                <a:moveTo>
                  <a:pt x="242329" y="59326"/>
                </a:moveTo>
                <a:lnTo>
                  <a:pt x="242329" y="67586"/>
                </a:lnTo>
                <a:lnTo>
                  <a:pt x="233902" y="67586"/>
                </a:lnTo>
                <a:lnTo>
                  <a:pt x="233902" y="59326"/>
                </a:lnTo>
                <a:close/>
                <a:moveTo>
                  <a:pt x="250980" y="59326"/>
                </a:moveTo>
                <a:lnTo>
                  <a:pt x="250980" y="67586"/>
                </a:lnTo>
                <a:lnTo>
                  <a:pt x="242553" y="67586"/>
                </a:lnTo>
                <a:lnTo>
                  <a:pt x="242553" y="59326"/>
                </a:lnTo>
                <a:close/>
                <a:moveTo>
                  <a:pt x="259686" y="59326"/>
                </a:moveTo>
                <a:lnTo>
                  <a:pt x="259686" y="67586"/>
                </a:lnTo>
                <a:lnTo>
                  <a:pt x="251203" y="67586"/>
                </a:lnTo>
                <a:lnTo>
                  <a:pt x="251203" y="59326"/>
                </a:lnTo>
                <a:close/>
                <a:moveTo>
                  <a:pt x="268337" y="59326"/>
                </a:moveTo>
                <a:lnTo>
                  <a:pt x="268337" y="67586"/>
                </a:lnTo>
                <a:lnTo>
                  <a:pt x="259910" y="67586"/>
                </a:lnTo>
                <a:lnTo>
                  <a:pt x="259910" y="59326"/>
                </a:lnTo>
                <a:close/>
                <a:moveTo>
                  <a:pt x="276988" y="59326"/>
                </a:moveTo>
                <a:lnTo>
                  <a:pt x="276988" y="67586"/>
                </a:lnTo>
                <a:lnTo>
                  <a:pt x="268560" y="67586"/>
                </a:lnTo>
                <a:lnTo>
                  <a:pt x="268560" y="59326"/>
                </a:lnTo>
                <a:close/>
                <a:moveTo>
                  <a:pt x="17190" y="67810"/>
                </a:moveTo>
                <a:lnTo>
                  <a:pt x="17190" y="76014"/>
                </a:lnTo>
                <a:lnTo>
                  <a:pt x="8762" y="76014"/>
                </a:lnTo>
                <a:lnTo>
                  <a:pt x="8762" y="67810"/>
                </a:lnTo>
                <a:close/>
                <a:moveTo>
                  <a:pt x="25840" y="67810"/>
                </a:moveTo>
                <a:lnTo>
                  <a:pt x="25840" y="76014"/>
                </a:lnTo>
                <a:lnTo>
                  <a:pt x="17413" y="76014"/>
                </a:lnTo>
                <a:lnTo>
                  <a:pt x="17413" y="67810"/>
                </a:lnTo>
                <a:close/>
                <a:moveTo>
                  <a:pt x="34547" y="67810"/>
                </a:moveTo>
                <a:lnTo>
                  <a:pt x="34547" y="76014"/>
                </a:lnTo>
                <a:lnTo>
                  <a:pt x="26064" y="76014"/>
                </a:lnTo>
                <a:lnTo>
                  <a:pt x="26064" y="67810"/>
                </a:lnTo>
                <a:close/>
                <a:moveTo>
                  <a:pt x="43197" y="67810"/>
                </a:moveTo>
                <a:lnTo>
                  <a:pt x="43197" y="76014"/>
                </a:lnTo>
                <a:lnTo>
                  <a:pt x="34770" y="76014"/>
                </a:lnTo>
                <a:lnTo>
                  <a:pt x="34770" y="67810"/>
                </a:lnTo>
                <a:close/>
                <a:moveTo>
                  <a:pt x="51848" y="67810"/>
                </a:moveTo>
                <a:lnTo>
                  <a:pt x="51848" y="76014"/>
                </a:lnTo>
                <a:lnTo>
                  <a:pt x="43421" y="76014"/>
                </a:lnTo>
                <a:lnTo>
                  <a:pt x="43421" y="67810"/>
                </a:lnTo>
                <a:close/>
                <a:moveTo>
                  <a:pt x="60499" y="67810"/>
                </a:moveTo>
                <a:lnTo>
                  <a:pt x="60499" y="76014"/>
                </a:lnTo>
                <a:lnTo>
                  <a:pt x="52071" y="76014"/>
                </a:lnTo>
                <a:lnTo>
                  <a:pt x="52071" y="67810"/>
                </a:lnTo>
                <a:close/>
                <a:moveTo>
                  <a:pt x="69149" y="67810"/>
                </a:moveTo>
                <a:lnTo>
                  <a:pt x="69149" y="76014"/>
                </a:lnTo>
                <a:lnTo>
                  <a:pt x="60722" y="76014"/>
                </a:lnTo>
                <a:lnTo>
                  <a:pt x="60722" y="67810"/>
                </a:lnTo>
                <a:close/>
                <a:moveTo>
                  <a:pt x="77800" y="67810"/>
                </a:moveTo>
                <a:lnTo>
                  <a:pt x="77800" y="76014"/>
                </a:lnTo>
                <a:lnTo>
                  <a:pt x="69373" y="76014"/>
                </a:lnTo>
                <a:lnTo>
                  <a:pt x="69373" y="67810"/>
                </a:lnTo>
                <a:close/>
                <a:moveTo>
                  <a:pt x="86506" y="67810"/>
                </a:moveTo>
                <a:lnTo>
                  <a:pt x="86506" y="76014"/>
                </a:lnTo>
                <a:lnTo>
                  <a:pt x="78023" y="76014"/>
                </a:lnTo>
                <a:lnTo>
                  <a:pt x="78023" y="67810"/>
                </a:lnTo>
                <a:close/>
                <a:moveTo>
                  <a:pt x="95157" y="67810"/>
                </a:moveTo>
                <a:lnTo>
                  <a:pt x="95157" y="76014"/>
                </a:lnTo>
                <a:lnTo>
                  <a:pt x="86730" y="76014"/>
                </a:lnTo>
                <a:lnTo>
                  <a:pt x="86730" y="67810"/>
                </a:lnTo>
                <a:close/>
                <a:moveTo>
                  <a:pt x="103808" y="67810"/>
                </a:moveTo>
                <a:lnTo>
                  <a:pt x="103808" y="76014"/>
                </a:lnTo>
                <a:lnTo>
                  <a:pt x="95380" y="76014"/>
                </a:lnTo>
                <a:lnTo>
                  <a:pt x="95380" y="67810"/>
                </a:lnTo>
                <a:close/>
                <a:moveTo>
                  <a:pt x="112458" y="67810"/>
                </a:moveTo>
                <a:lnTo>
                  <a:pt x="112458" y="76014"/>
                </a:lnTo>
                <a:lnTo>
                  <a:pt x="104031" y="76014"/>
                </a:lnTo>
                <a:lnTo>
                  <a:pt x="104031" y="67810"/>
                </a:lnTo>
                <a:close/>
                <a:moveTo>
                  <a:pt x="121109" y="67810"/>
                </a:moveTo>
                <a:lnTo>
                  <a:pt x="121109" y="76014"/>
                </a:lnTo>
                <a:lnTo>
                  <a:pt x="112681" y="76014"/>
                </a:lnTo>
                <a:lnTo>
                  <a:pt x="112681" y="67810"/>
                </a:lnTo>
                <a:close/>
                <a:moveTo>
                  <a:pt x="129760" y="67810"/>
                </a:moveTo>
                <a:lnTo>
                  <a:pt x="129760" y="76014"/>
                </a:lnTo>
                <a:lnTo>
                  <a:pt x="121332" y="76014"/>
                </a:lnTo>
                <a:lnTo>
                  <a:pt x="121332" y="67810"/>
                </a:lnTo>
                <a:close/>
                <a:moveTo>
                  <a:pt x="138410" y="67810"/>
                </a:moveTo>
                <a:lnTo>
                  <a:pt x="138410" y="76014"/>
                </a:lnTo>
                <a:lnTo>
                  <a:pt x="129983" y="76014"/>
                </a:lnTo>
                <a:lnTo>
                  <a:pt x="129983" y="67810"/>
                </a:lnTo>
                <a:close/>
                <a:moveTo>
                  <a:pt x="147117" y="67810"/>
                </a:moveTo>
                <a:lnTo>
                  <a:pt x="147117" y="76014"/>
                </a:lnTo>
                <a:lnTo>
                  <a:pt x="138633" y="76014"/>
                </a:lnTo>
                <a:lnTo>
                  <a:pt x="138633" y="67810"/>
                </a:lnTo>
                <a:close/>
                <a:moveTo>
                  <a:pt x="155767" y="67810"/>
                </a:moveTo>
                <a:lnTo>
                  <a:pt x="155767" y="76014"/>
                </a:lnTo>
                <a:lnTo>
                  <a:pt x="147340" y="76014"/>
                </a:lnTo>
                <a:lnTo>
                  <a:pt x="147340" y="67810"/>
                </a:lnTo>
                <a:close/>
                <a:moveTo>
                  <a:pt x="164418" y="67810"/>
                </a:moveTo>
                <a:lnTo>
                  <a:pt x="164418" y="76014"/>
                </a:lnTo>
                <a:lnTo>
                  <a:pt x="155990" y="76014"/>
                </a:lnTo>
                <a:lnTo>
                  <a:pt x="155990" y="67810"/>
                </a:lnTo>
                <a:close/>
                <a:moveTo>
                  <a:pt x="173069" y="67810"/>
                </a:moveTo>
                <a:lnTo>
                  <a:pt x="173069" y="76014"/>
                </a:lnTo>
                <a:lnTo>
                  <a:pt x="164641" y="76014"/>
                </a:lnTo>
                <a:lnTo>
                  <a:pt x="164641" y="67810"/>
                </a:lnTo>
                <a:close/>
                <a:moveTo>
                  <a:pt x="181719" y="67810"/>
                </a:moveTo>
                <a:lnTo>
                  <a:pt x="181719" y="76014"/>
                </a:lnTo>
                <a:lnTo>
                  <a:pt x="173292" y="76014"/>
                </a:lnTo>
                <a:lnTo>
                  <a:pt x="173292" y="67810"/>
                </a:lnTo>
                <a:close/>
                <a:moveTo>
                  <a:pt x="190370" y="67810"/>
                </a:moveTo>
                <a:lnTo>
                  <a:pt x="190370" y="76014"/>
                </a:lnTo>
                <a:lnTo>
                  <a:pt x="181942" y="76014"/>
                </a:lnTo>
                <a:lnTo>
                  <a:pt x="181942" y="67810"/>
                </a:lnTo>
                <a:close/>
                <a:moveTo>
                  <a:pt x="199020" y="67810"/>
                </a:moveTo>
                <a:lnTo>
                  <a:pt x="199020" y="76014"/>
                </a:lnTo>
                <a:lnTo>
                  <a:pt x="190593" y="76014"/>
                </a:lnTo>
                <a:lnTo>
                  <a:pt x="190593" y="67810"/>
                </a:lnTo>
                <a:close/>
                <a:moveTo>
                  <a:pt x="207727" y="67810"/>
                </a:moveTo>
                <a:lnTo>
                  <a:pt x="207727" y="76014"/>
                </a:lnTo>
                <a:lnTo>
                  <a:pt x="199244" y="76014"/>
                </a:lnTo>
                <a:lnTo>
                  <a:pt x="199244" y="67810"/>
                </a:lnTo>
                <a:close/>
                <a:moveTo>
                  <a:pt x="216377" y="67810"/>
                </a:moveTo>
                <a:lnTo>
                  <a:pt x="216377" y="76014"/>
                </a:lnTo>
                <a:lnTo>
                  <a:pt x="207950" y="76014"/>
                </a:lnTo>
                <a:lnTo>
                  <a:pt x="207950" y="67810"/>
                </a:lnTo>
                <a:close/>
                <a:moveTo>
                  <a:pt x="225028" y="67810"/>
                </a:moveTo>
                <a:lnTo>
                  <a:pt x="225028" y="76014"/>
                </a:lnTo>
                <a:lnTo>
                  <a:pt x="216601" y="76014"/>
                </a:lnTo>
                <a:lnTo>
                  <a:pt x="216601" y="67810"/>
                </a:lnTo>
                <a:close/>
                <a:moveTo>
                  <a:pt x="233679" y="67810"/>
                </a:moveTo>
                <a:lnTo>
                  <a:pt x="233679" y="76014"/>
                </a:lnTo>
                <a:lnTo>
                  <a:pt x="225251" y="76014"/>
                </a:lnTo>
                <a:lnTo>
                  <a:pt x="225251" y="67810"/>
                </a:lnTo>
                <a:close/>
                <a:moveTo>
                  <a:pt x="242329" y="67810"/>
                </a:moveTo>
                <a:lnTo>
                  <a:pt x="242329" y="76014"/>
                </a:lnTo>
                <a:lnTo>
                  <a:pt x="233902" y="76014"/>
                </a:lnTo>
                <a:lnTo>
                  <a:pt x="233902" y="67810"/>
                </a:lnTo>
                <a:close/>
                <a:moveTo>
                  <a:pt x="250980" y="67810"/>
                </a:moveTo>
                <a:lnTo>
                  <a:pt x="250980" y="76014"/>
                </a:lnTo>
                <a:lnTo>
                  <a:pt x="242553" y="76014"/>
                </a:lnTo>
                <a:lnTo>
                  <a:pt x="242553" y="67810"/>
                </a:lnTo>
                <a:close/>
                <a:moveTo>
                  <a:pt x="259686" y="67810"/>
                </a:moveTo>
                <a:lnTo>
                  <a:pt x="259686" y="76014"/>
                </a:lnTo>
                <a:lnTo>
                  <a:pt x="251203" y="76014"/>
                </a:lnTo>
                <a:lnTo>
                  <a:pt x="251203" y="67810"/>
                </a:lnTo>
                <a:close/>
                <a:moveTo>
                  <a:pt x="268337" y="67810"/>
                </a:moveTo>
                <a:lnTo>
                  <a:pt x="268337" y="76014"/>
                </a:lnTo>
                <a:lnTo>
                  <a:pt x="259910" y="76014"/>
                </a:lnTo>
                <a:lnTo>
                  <a:pt x="259910" y="67810"/>
                </a:lnTo>
                <a:close/>
                <a:moveTo>
                  <a:pt x="276988" y="67810"/>
                </a:moveTo>
                <a:lnTo>
                  <a:pt x="276988" y="76014"/>
                </a:lnTo>
                <a:lnTo>
                  <a:pt x="268560" y="76014"/>
                </a:lnTo>
                <a:lnTo>
                  <a:pt x="268560" y="67810"/>
                </a:lnTo>
                <a:close/>
                <a:moveTo>
                  <a:pt x="17190" y="76237"/>
                </a:moveTo>
                <a:lnTo>
                  <a:pt x="17190" y="84497"/>
                </a:lnTo>
                <a:lnTo>
                  <a:pt x="8762" y="84497"/>
                </a:lnTo>
                <a:lnTo>
                  <a:pt x="8762" y="76237"/>
                </a:lnTo>
                <a:close/>
                <a:moveTo>
                  <a:pt x="25840" y="76237"/>
                </a:moveTo>
                <a:lnTo>
                  <a:pt x="25840" y="84497"/>
                </a:lnTo>
                <a:lnTo>
                  <a:pt x="17413" y="84497"/>
                </a:lnTo>
                <a:lnTo>
                  <a:pt x="17413" y="76237"/>
                </a:lnTo>
                <a:close/>
                <a:moveTo>
                  <a:pt x="34547" y="76237"/>
                </a:moveTo>
                <a:lnTo>
                  <a:pt x="34547" y="84497"/>
                </a:lnTo>
                <a:lnTo>
                  <a:pt x="26064" y="84497"/>
                </a:lnTo>
                <a:lnTo>
                  <a:pt x="26064" y="76237"/>
                </a:lnTo>
                <a:close/>
                <a:moveTo>
                  <a:pt x="43197" y="76237"/>
                </a:moveTo>
                <a:lnTo>
                  <a:pt x="43197" y="84497"/>
                </a:lnTo>
                <a:lnTo>
                  <a:pt x="34770" y="84497"/>
                </a:lnTo>
                <a:lnTo>
                  <a:pt x="34770" y="76237"/>
                </a:lnTo>
                <a:close/>
                <a:moveTo>
                  <a:pt x="51848" y="76237"/>
                </a:moveTo>
                <a:lnTo>
                  <a:pt x="51848" y="84497"/>
                </a:lnTo>
                <a:lnTo>
                  <a:pt x="43421" y="84497"/>
                </a:lnTo>
                <a:lnTo>
                  <a:pt x="43421" y="76237"/>
                </a:lnTo>
                <a:close/>
                <a:moveTo>
                  <a:pt x="60499" y="76237"/>
                </a:moveTo>
                <a:lnTo>
                  <a:pt x="60499" y="84497"/>
                </a:lnTo>
                <a:lnTo>
                  <a:pt x="52071" y="84497"/>
                </a:lnTo>
                <a:lnTo>
                  <a:pt x="52071" y="76237"/>
                </a:lnTo>
                <a:close/>
                <a:moveTo>
                  <a:pt x="69149" y="76237"/>
                </a:moveTo>
                <a:lnTo>
                  <a:pt x="69149" y="84497"/>
                </a:lnTo>
                <a:lnTo>
                  <a:pt x="60722" y="84497"/>
                </a:lnTo>
                <a:lnTo>
                  <a:pt x="60722" y="76237"/>
                </a:lnTo>
                <a:close/>
                <a:moveTo>
                  <a:pt x="77800" y="76237"/>
                </a:moveTo>
                <a:lnTo>
                  <a:pt x="77800" y="84497"/>
                </a:lnTo>
                <a:lnTo>
                  <a:pt x="69373" y="84497"/>
                </a:lnTo>
                <a:lnTo>
                  <a:pt x="69373" y="76237"/>
                </a:lnTo>
                <a:close/>
                <a:moveTo>
                  <a:pt x="86506" y="76237"/>
                </a:moveTo>
                <a:lnTo>
                  <a:pt x="86506" y="84497"/>
                </a:lnTo>
                <a:lnTo>
                  <a:pt x="78023" y="84497"/>
                </a:lnTo>
                <a:lnTo>
                  <a:pt x="78023" y="76237"/>
                </a:lnTo>
                <a:close/>
                <a:moveTo>
                  <a:pt x="95157" y="76237"/>
                </a:moveTo>
                <a:lnTo>
                  <a:pt x="95157" y="84497"/>
                </a:lnTo>
                <a:lnTo>
                  <a:pt x="86730" y="84497"/>
                </a:lnTo>
                <a:lnTo>
                  <a:pt x="86730" y="76237"/>
                </a:lnTo>
                <a:close/>
                <a:moveTo>
                  <a:pt x="103808" y="76237"/>
                </a:moveTo>
                <a:lnTo>
                  <a:pt x="103808" y="84497"/>
                </a:lnTo>
                <a:lnTo>
                  <a:pt x="95380" y="84497"/>
                </a:lnTo>
                <a:lnTo>
                  <a:pt x="95380" y="76237"/>
                </a:lnTo>
                <a:close/>
                <a:moveTo>
                  <a:pt x="112458" y="76237"/>
                </a:moveTo>
                <a:lnTo>
                  <a:pt x="112458" y="84497"/>
                </a:lnTo>
                <a:lnTo>
                  <a:pt x="104031" y="84497"/>
                </a:lnTo>
                <a:lnTo>
                  <a:pt x="104031" y="76237"/>
                </a:lnTo>
                <a:close/>
                <a:moveTo>
                  <a:pt x="121109" y="76237"/>
                </a:moveTo>
                <a:lnTo>
                  <a:pt x="121109" y="84497"/>
                </a:lnTo>
                <a:lnTo>
                  <a:pt x="112681" y="84497"/>
                </a:lnTo>
                <a:lnTo>
                  <a:pt x="112681" y="76237"/>
                </a:lnTo>
                <a:close/>
                <a:moveTo>
                  <a:pt x="129760" y="76237"/>
                </a:moveTo>
                <a:lnTo>
                  <a:pt x="129760" y="84497"/>
                </a:lnTo>
                <a:lnTo>
                  <a:pt x="121332" y="84497"/>
                </a:lnTo>
                <a:lnTo>
                  <a:pt x="121332" y="76237"/>
                </a:lnTo>
                <a:close/>
                <a:moveTo>
                  <a:pt x="138410" y="76237"/>
                </a:moveTo>
                <a:lnTo>
                  <a:pt x="138410" y="84497"/>
                </a:lnTo>
                <a:lnTo>
                  <a:pt x="129983" y="84497"/>
                </a:lnTo>
                <a:lnTo>
                  <a:pt x="129983" y="76237"/>
                </a:lnTo>
                <a:close/>
                <a:moveTo>
                  <a:pt x="147117" y="76237"/>
                </a:moveTo>
                <a:lnTo>
                  <a:pt x="147117" y="84497"/>
                </a:lnTo>
                <a:lnTo>
                  <a:pt x="138633" y="84497"/>
                </a:lnTo>
                <a:lnTo>
                  <a:pt x="138633" y="76237"/>
                </a:lnTo>
                <a:close/>
                <a:moveTo>
                  <a:pt x="155767" y="76237"/>
                </a:moveTo>
                <a:lnTo>
                  <a:pt x="155767" y="84497"/>
                </a:lnTo>
                <a:lnTo>
                  <a:pt x="147340" y="84497"/>
                </a:lnTo>
                <a:lnTo>
                  <a:pt x="147340" y="76237"/>
                </a:lnTo>
                <a:close/>
                <a:moveTo>
                  <a:pt x="164418" y="76237"/>
                </a:moveTo>
                <a:lnTo>
                  <a:pt x="164418" y="84497"/>
                </a:lnTo>
                <a:lnTo>
                  <a:pt x="155990" y="84497"/>
                </a:lnTo>
                <a:lnTo>
                  <a:pt x="155990" y="76237"/>
                </a:lnTo>
                <a:close/>
                <a:moveTo>
                  <a:pt x="173069" y="76237"/>
                </a:moveTo>
                <a:lnTo>
                  <a:pt x="173069" y="84497"/>
                </a:lnTo>
                <a:lnTo>
                  <a:pt x="164641" y="84497"/>
                </a:lnTo>
                <a:lnTo>
                  <a:pt x="164641" y="76237"/>
                </a:lnTo>
                <a:close/>
                <a:moveTo>
                  <a:pt x="181719" y="76237"/>
                </a:moveTo>
                <a:lnTo>
                  <a:pt x="181719" y="84497"/>
                </a:lnTo>
                <a:lnTo>
                  <a:pt x="173292" y="84497"/>
                </a:lnTo>
                <a:lnTo>
                  <a:pt x="173292" y="76237"/>
                </a:lnTo>
                <a:close/>
                <a:moveTo>
                  <a:pt x="190370" y="76237"/>
                </a:moveTo>
                <a:lnTo>
                  <a:pt x="190370" y="84497"/>
                </a:lnTo>
                <a:lnTo>
                  <a:pt x="181942" y="84497"/>
                </a:lnTo>
                <a:lnTo>
                  <a:pt x="181942" y="76237"/>
                </a:lnTo>
                <a:close/>
                <a:moveTo>
                  <a:pt x="199020" y="76237"/>
                </a:moveTo>
                <a:lnTo>
                  <a:pt x="199020" y="84497"/>
                </a:lnTo>
                <a:lnTo>
                  <a:pt x="190593" y="84497"/>
                </a:lnTo>
                <a:lnTo>
                  <a:pt x="190593" y="76237"/>
                </a:lnTo>
                <a:close/>
                <a:moveTo>
                  <a:pt x="207727" y="76237"/>
                </a:moveTo>
                <a:lnTo>
                  <a:pt x="207727" y="84497"/>
                </a:lnTo>
                <a:lnTo>
                  <a:pt x="199244" y="84497"/>
                </a:lnTo>
                <a:lnTo>
                  <a:pt x="199244" y="76237"/>
                </a:lnTo>
                <a:close/>
                <a:moveTo>
                  <a:pt x="216377" y="76237"/>
                </a:moveTo>
                <a:lnTo>
                  <a:pt x="216377" y="84497"/>
                </a:lnTo>
                <a:lnTo>
                  <a:pt x="207950" y="84497"/>
                </a:lnTo>
                <a:lnTo>
                  <a:pt x="207950" y="76237"/>
                </a:lnTo>
                <a:close/>
                <a:moveTo>
                  <a:pt x="225028" y="76237"/>
                </a:moveTo>
                <a:lnTo>
                  <a:pt x="225028" y="84497"/>
                </a:lnTo>
                <a:lnTo>
                  <a:pt x="216601" y="84497"/>
                </a:lnTo>
                <a:lnTo>
                  <a:pt x="216601" y="76237"/>
                </a:lnTo>
                <a:close/>
                <a:moveTo>
                  <a:pt x="233679" y="76237"/>
                </a:moveTo>
                <a:lnTo>
                  <a:pt x="233679" y="84497"/>
                </a:lnTo>
                <a:lnTo>
                  <a:pt x="225251" y="84497"/>
                </a:lnTo>
                <a:lnTo>
                  <a:pt x="225251" y="76237"/>
                </a:lnTo>
                <a:close/>
                <a:moveTo>
                  <a:pt x="242329" y="76237"/>
                </a:moveTo>
                <a:lnTo>
                  <a:pt x="242329" y="84497"/>
                </a:lnTo>
                <a:lnTo>
                  <a:pt x="233902" y="84497"/>
                </a:lnTo>
                <a:lnTo>
                  <a:pt x="233902" y="76237"/>
                </a:lnTo>
                <a:close/>
                <a:moveTo>
                  <a:pt x="250980" y="76237"/>
                </a:moveTo>
                <a:lnTo>
                  <a:pt x="250980" y="84497"/>
                </a:lnTo>
                <a:lnTo>
                  <a:pt x="242553" y="84497"/>
                </a:lnTo>
                <a:lnTo>
                  <a:pt x="242553" y="76237"/>
                </a:lnTo>
                <a:close/>
                <a:moveTo>
                  <a:pt x="259686" y="76237"/>
                </a:moveTo>
                <a:lnTo>
                  <a:pt x="259686" y="84497"/>
                </a:lnTo>
                <a:lnTo>
                  <a:pt x="251203" y="84497"/>
                </a:lnTo>
                <a:lnTo>
                  <a:pt x="251203" y="76237"/>
                </a:lnTo>
                <a:close/>
                <a:moveTo>
                  <a:pt x="268337" y="76237"/>
                </a:moveTo>
                <a:lnTo>
                  <a:pt x="268337" y="84497"/>
                </a:lnTo>
                <a:lnTo>
                  <a:pt x="259910" y="84497"/>
                </a:lnTo>
                <a:lnTo>
                  <a:pt x="259910" y="76237"/>
                </a:lnTo>
                <a:close/>
                <a:moveTo>
                  <a:pt x="276988" y="76237"/>
                </a:moveTo>
                <a:lnTo>
                  <a:pt x="276988" y="84497"/>
                </a:lnTo>
                <a:lnTo>
                  <a:pt x="268560" y="84497"/>
                </a:lnTo>
                <a:lnTo>
                  <a:pt x="268560" y="76237"/>
                </a:lnTo>
                <a:close/>
                <a:moveTo>
                  <a:pt x="17190" y="84720"/>
                </a:moveTo>
                <a:lnTo>
                  <a:pt x="17190" y="92924"/>
                </a:lnTo>
                <a:lnTo>
                  <a:pt x="8762" y="92924"/>
                </a:lnTo>
                <a:lnTo>
                  <a:pt x="8762" y="84720"/>
                </a:lnTo>
                <a:close/>
                <a:moveTo>
                  <a:pt x="25840" y="84720"/>
                </a:moveTo>
                <a:lnTo>
                  <a:pt x="25840" y="92924"/>
                </a:lnTo>
                <a:lnTo>
                  <a:pt x="17413" y="92924"/>
                </a:lnTo>
                <a:lnTo>
                  <a:pt x="17413" y="84720"/>
                </a:lnTo>
                <a:close/>
                <a:moveTo>
                  <a:pt x="34547" y="84720"/>
                </a:moveTo>
                <a:lnTo>
                  <a:pt x="34547" y="92924"/>
                </a:lnTo>
                <a:lnTo>
                  <a:pt x="26064" y="92924"/>
                </a:lnTo>
                <a:lnTo>
                  <a:pt x="26064" y="84720"/>
                </a:lnTo>
                <a:close/>
                <a:moveTo>
                  <a:pt x="43197" y="84720"/>
                </a:moveTo>
                <a:lnTo>
                  <a:pt x="43197" y="92924"/>
                </a:lnTo>
                <a:lnTo>
                  <a:pt x="34770" y="92924"/>
                </a:lnTo>
                <a:lnTo>
                  <a:pt x="34770" y="84720"/>
                </a:lnTo>
                <a:close/>
                <a:moveTo>
                  <a:pt x="51848" y="84720"/>
                </a:moveTo>
                <a:lnTo>
                  <a:pt x="51848" y="92924"/>
                </a:lnTo>
                <a:lnTo>
                  <a:pt x="43421" y="92924"/>
                </a:lnTo>
                <a:lnTo>
                  <a:pt x="43421" y="84720"/>
                </a:lnTo>
                <a:close/>
                <a:moveTo>
                  <a:pt x="60499" y="84720"/>
                </a:moveTo>
                <a:lnTo>
                  <a:pt x="60499" y="92924"/>
                </a:lnTo>
                <a:lnTo>
                  <a:pt x="52071" y="92924"/>
                </a:lnTo>
                <a:lnTo>
                  <a:pt x="52071" y="84720"/>
                </a:lnTo>
                <a:close/>
                <a:moveTo>
                  <a:pt x="69149" y="84720"/>
                </a:moveTo>
                <a:lnTo>
                  <a:pt x="69149" y="92924"/>
                </a:lnTo>
                <a:lnTo>
                  <a:pt x="60722" y="92924"/>
                </a:lnTo>
                <a:lnTo>
                  <a:pt x="60722" y="84720"/>
                </a:lnTo>
                <a:close/>
                <a:moveTo>
                  <a:pt x="77800" y="84720"/>
                </a:moveTo>
                <a:lnTo>
                  <a:pt x="77800" y="92924"/>
                </a:lnTo>
                <a:lnTo>
                  <a:pt x="69373" y="92924"/>
                </a:lnTo>
                <a:lnTo>
                  <a:pt x="69373" y="84720"/>
                </a:lnTo>
                <a:close/>
                <a:moveTo>
                  <a:pt x="86506" y="84720"/>
                </a:moveTo>
                <a:lnTo>
                  <a:pt x="86506" y="92924"/>
                </a:lnTo>
                <a:lnTo>
                  <a:pt x="78023" y="92924"/>
                </a:lnTo>
                <a:lnTo>
                  <a:pt x="78023" y="84720"/>
                </a:lnTo>
                <a:close/>
                <a:moveTo>
                  <a:pt x="95157" y="84720"/>
                </a:moveTo>
                <a:lnTo>
                  <a:pt x="95157" y="92924"/>
                </a:lnTo>
                <a:lnTo>
                  <a:pt x="86730" y="92924"/>
                </a:lnTo>
                <a:lnTo>
                  <a:pt x="86730" y="84720"/>
                </a:lnTo>
                <a:close/>
                <a:moveTo>
                  <a:pt x="103808" y="84720"/>
                </a:moveTo>
                <a:lnTo>
                  <a:pt x="103808" y="92924"/>
                </a:lnTo>
                <a:lnTo>
                  <a:pt x="95380" y="92924"/>
                </a:lnTo>
                <a:lnTo>
                  <a:pt x="95380" y="84720"/>
                </a:lnTo>
                <a:close/>
                <a:moveTo>
                  <a:pt x="112458" y="84720"/>
                </a:moveTo>
                <a:lnTo>
                  <a:pt x="112458" y="92924"/>
                </a:lnTo>
                <a:lnTo>
                  <a:pt x="104031" y="92924"/>
                </a:lnTo>
                <a:lnTo>
                  <a:pt x="104031" y="84720"/>
                </a:lnTo>
                <a:close/>
                <a:moveTo>
                  <a:pt x="121109" y="84720"/>
                </a:moveTo>
                <a:lnTo>
                  <a:pt x="121109" y="92924"/>
                </a:lnTo>
                <a:lnTo>
                  <a:pt x="112681" y="92924"/>
                </a:lnTo>
                <a:lnTo>
                  <a:pt x="112681" y="84720"/>
                </a:lnTo>
                <a:close/>
                <a:moveTo>
                  <a:pt x="129760" y="84720"/>
                </a:moveTo>
                <a:lnTo>
                  <a:pt x="129760" y="92924"/>
                </a:lnTo>
                <a:lnTo>
                  <a:pt x="121332" y="92924"/>
                </a:lnTo>
                <a:lnTo>
                  <a:pt x="121332" y="84720"/>
                </a:lnTo>
                <a:close/>
                <a:moveTo>
                  <a:pt x="138410" y="84720"/>
                </a:moveTo>
                <a:lnTo>
                  <a:pt x="138410" y="92924"/>
                </a:lnTo>
                <a:lnTo>
                  <a:pt x="129983" y="92924"/>
                </a:lnTo>
                <a:lnTo>
                  <a:pt x="129983" y="84720"/>
                </a:lnTo>
                <a:close/>
                <a:moveTo>
                  <a:pt x="147117" y="84720"/>
                </a:moveTo>
                <a:lnTo>
                  <a:pt x="147117" y="92924"/>
                </a:lnTo>
                <a:lnTo>
                  <a:pt x="138633" y="92924"/>
                </a:lnTo>
                <a:lnTo>
                  <a:pt x="138633" y="84720"/>
                </a:lnTo>
                <a:close/>
                <a:moveTo>
                  <a:pt x="155767" y="84720"/>
                </a:moveTo>
                <a:lnTo>
                  <a:pt x="155767" y="92924"/>
                </a:lnTo>
                <a:lnTo>
                  <a:pt x="147340" y="92924"/>
                </a:lnTo>
                <a:lnTo>
                  <a:pt x="147340" y="84720"/>
                </a:lnTo>
                <a:close/>
                <a:moveTo>
                  <a:pt x="164418" y="84720"/>
                </a:moveTo>
                <a:lnTo>
                  <a:pt x="164418" y="92924"/>
                </a:lnTo>
                <a:lnTo>
                  <a:pt x="155990" y="92924"/>
                </a:lnTo>
                <a:lnTo>
                  <a:pt x="155990" y="84720"/>
                </a:lnTo>
                <a:close/>
                <a:moveTo>
                  <a:pt x="173069" y="84720"/>
                </a:moveTo>
                <a:lnTo>
                  <a:pt x="173069" y="92924"/>
                </a:lnTo>
                <a:lnTo>
                  <a:pt x="164641" y="92924"/>
                </a:lnTo>
                <a:lnTo>
                  <a:pt x="164641" y="84720"/>
                </a:lnTo>
                <a:close/>
                <a:moveTo>
                  <a:pt x="181719" y="84720"/>
                </a:moveTo>
                <a:lnTo>
                  <a:pt x="181719" y="92924"/>
                </a:lnTo>
                <a:lnTo>
                  <a:pt x="173292" y="92924"/>
                </a:lnTo>
                <a:lnTo>
                  <a:pt x="173292" y="84720"/>
                </a:lnTo>
                <a:close/>
                <a:moveTo>
                  <a:pt x="190370" y="84720"/>
                </a:moveTo>
                <a:lnTo>
                  <a:pt x="190370" y="92924"/>
                </a:lnTo>
                <a:lnTo>
                  <a:pt x="181942" y="92924"/>
                </a:lnTo>
                <a:lnTo>
                  <a:pt x="181942" y="84720"/>
                </a:lnTo>
                <a:close/>
                <a:moveTo>
                  <a:pt x="199020" y="84720"/>
                </a:moveTo>
                <a:lnTo>
                  <a:pt x="199020" y="92924"/>
                </a:lnTo>
                <a:lnTo>
                  <a:pt x="190593" y="92924"/>
                </a:lnTo>
                <a:lnTo>
                  <a:pt x="190593" y="84720"/>
                </a:lnTo>
                <a:close/>
                <a:moveTo>
                  <a:pt x="207727" y="84720"/>
                </a:moveTo>
                <a:lnTo>
                  <a:pt x="207727" y="92924"/>
                </a:lnTo>
                <a:lnTo>
                  <a:pt x="199244" y="92924"/>
                </a:lnTo>
                <a:lnTo>
                  <a:pt x="199244" y="84720"/>
                </a:lnTo>
                <a:close/>
                <a:moveTo>
                  <a:pt x="216377" y="84720"/>
                </a:moveTo>
                <a:lnTo>
                  <a:pt x="216377" y="92924"/>
                </a:lnTo>
                <a:lnTo>
                  <a:pt x="207950" y="92924"/>
                </a:lnTo>
                <a:lnTo>
                  <a:pt x="207950" y="84720"/>
                </a:lnTo>
                <a:close/>
                <a:moveTo>
                  <a:pt x="225028" y="84720"/>
                </a:moveTo>
                <a:lnTo>
                  <a:pt x="225028" y="92924"/>
                </a:lnTo>
                <a:lnTo>
                  <a:pt x="216601" y="92924"/>
                </a:lnTo>
                <a:lnTo>
                  <a:pt x="216601" y="84720"/>
                </a:lnTo>
                <a:close/>
                <a:moveTo>
                  <a:pt x="233679" y="84720"/>
                </a:moveTo>
                <a:lnTo>
                  <a:pt x="233679" y="92924"/>
                </a:lnTo>
                <a:lnTo>
                  <a:pt x="225251" y="92924"/>
                </a:lnTo>
                <a:lnTo>
                  <a:pt x="225251" y="84720"/>
                </a:lnTo>
                <a:close/>
                <a:moveTo>
                  <a:pt x="242329" y="84720"/>
                </a:moveTo>
                <a:lnTo>
                  <a:pt x="242329" y="92924"/>
                </a:lnTo>
                <a:lnTo>
                  <a:pt x="233902" y="92924"/>
                </a:lnTo>
                <a:lnTo>
                  <a:pt x="233902" y="84720"/>
                </a:lnTo>
                <a:close/>
                <a:moveTo>
                  <a:pt x="250980" y="84720"/>
                </a:moveTo>
                <a:lnTo>
                  <a:pt x="250980" y="92924"/>
                </a:lnTo>
                <a:lnTo>
                  <a:pt x="242553" y="92924"/>
                </a:lnTo>
                <a:lnTo>
                  <a:pt x="242553" y="84720"/>
                </a:lnTo>
                <a:close/>
                <a:moveTo>
                  <a:pt x="259686" y="84720"/>
                </a:moveTo>
                <a:lnTo>
                  <a:pt x="259686" y="92924"/>
                </a:lnTo>
                <a:lnTo>
                  <a:pt x="251203" y="92924"/>
                </a:lnTo>
                <a:lnTo>
                  <a:pt x="251203" y="84720"/>
                </a:lnTo>
                <a:close/>
                <a:moveTo>
                  <a:pt x="268337" y="84720"/>
                </a:moveTo>
                <a:lnTo>
                  <a:pt x="268337" y="92924"/>
                </a:lnTo>
                <a:lnTo>
                  <a:pt x="259910" y="92924"/>
                </a:lnTo>
                <a:lnTo>
                  <a:pt x="259910" y="84720"/>
                </a:lnTo>
                <a:close/>
                <a:moveTo>
                  <a:pt x="276988" y="84720"/>
                </a:moveTo>
                <a:lnTo>
                  <a:pt x="276988" y="92924"/>
                </a:lnTo>
                <a:lnTo>
                  <a:pt x="268560" y="92924"/>
                </a:lnTo>
                <a:lnTo>
                  <a:pt x="268560" y="84720"/>
                </a:lnTo>
                <a:close/>
                <a:moveTo>
                  <a:pt x="17190" y="93148"/>
                </a:moveTo>
                <a:lnTo>
                  <a:pt x="17190" y="101408"/>
                </a:lnTo>
                <a:lnTo>
                  <a:pt x="8762" y="101408"/>
                </a:lnTo>
                <a:lnTo>
                  <a:pt x="8762" y="93148"/>
                </a:lnTo>
                <a:close/>
                <a:moveTo>
                  <a:pt x="25840" y="93148"/>
                </a:moveTo>
                <a:lnTo>
                  <a:pt x="25840" y="101408"/>
                </a:lnTo>
                <a:lnTo>
                  <a:pt x="17413" y="101408"/>
                </a:lnTo>
                <a:lnTo>
                  <a:pt x="17413" y="93148"/>
                </a:lnTo>
                <a:close/>
                <a:moveTo>
                  <a:pt x="34547" y="93148"/>
                </a:moveTo>
                <a:lnTo>
                  <a:pt x="34547" y="101408"/>
                </a:lnTo>
                <a:lnTo>
                  <a:pt x="26064" y="101408"/>
                </a:lnTo>
                <a:lnTo>
                  <a:pt x="26064" y="93148"/>
                </a:lnTo>
                <a:close/>
                <a:moveTo>
                  <a:pt x="43197" y="93148"/>
                </a:moveTo>
                <a:lnTo>
                  <a:pt x="43197" y="101408"/>
                </a:lnTo>
                <a:lnTo>
                  <a:pt x="34770" y="101408"/>
                </a:lnTo>
                <a:lnTo>
                  <a:pt x="34770" y="93148"/>
                </a:lnTo>
                <a:close/>
                <a:moveTo>
                  <a:pt x="51848" y="93148"/>
                </a:moveTo>
                <a:lnTo>
                  <a:pt x="51848" y="101408"/>
                </a:lnTo>
                <a:lnTo>
                  <a:pt x="43421" y="101408"/>
                </a:lnTo>
                <a:lnTo>
                  <a:pt x="43421" y="93148"/>
                </a:lnTo>
                <a:close/>
                <a:moveTo>
                  <a:pt x="60499" y="93148"/>
                </a:moveTo>
                <a:lnTo>
                  <a:pt x="60499" y="101408"/>
                </a:lnTo>
                <a:lnTo>
                  <a:pt x="52071" y="101408"/>
                </a:lnTo>
                <a:lnTo>
                  <a:pt x="52071" y="93148"/>
                </a:lnTo>
                <a:close/>
                <a:moveTo>
                  <a:pt x="69149" y="93148"/>
                </a:moveTo>
                <a:lnTo>
                  <a:pt x="69149" y="101408"/>
                </a:lnTo>
                <a:lnTo>
                  <a:pt x="60722" y="101408"/>
                </a:lnTo>
                <a:lnTo>
                  <a:pt x="60722" y="93148"/>
                </a:lnTo>
                <a:close/>
                <a:moveTo>
                  <a:pt x="77800" y="93148"/>
                </a:moveTo>
                <a:lnTo>
                  <a:pt x="77800" y="101408"/>
                </a:lnTo>
                <a:lnTo>
                  <a:pt x="69373" y="101408"/>
                </a:lnTo>
                <a:lnTo>
                  <a:pt x="69373" y="93148"/>
                </a:lnTo>
                <a:close/>
                <a:moveTo>
                  <a:pt x="86506" y="93148"/>
                </a:moveTo>
                <a:lnTo>
                  <a:pt x="86506" y="101408"/>
                </a:lnTo>
                <a:lnTo>
                  <a:pt x="78023" y="101408"/>
                </a:lnTo>
                <a:lnTo>
                  <a:pt x="78023" y="93148"/>
                </a:lnTo>
                <a:close/>
                <a:moveTo>
                  <a:pt x="95157" y="93148"/>
                </a:moveTo>
                <a:lnTo>
                  <a:pt x="95157" y="101408"/>
                </a:lnTo>
                <a:lnTo>
                  <a:pt x="86730" y="101408"/>
                </a:lnTo>
                <a:lnTo>
                  <a:pt x="86730" y="93148"/>
                </a:lnTo>
                <a:close/>
                <a:moveTo>
                  <a:pt x="103808" y="93148"/>
                </a:moveTo>
                <a:lnTo>
                  <a:pt x="103808" y="101408"/>
                </a:lnTo>
                <a:lnTo>
                  <a:pt x="95380" y="101408"/>
                </a:lnTo>
                <a:lnTo>
                  <a:pt x="95380" y="93148"/>
                </a:lnTo>
                <a:close/>
                <a:moveTo>
                  <a:pt x="112458" y="93148"/>
                </a:moveTo>
                <a:lnTo>
                  <a:pt x="112458" y="101408"/>
                </a:lnTo>
                <a:lnTo>
                  <a:pt x="104031" y="101408"/>
                </a:lnTo>
                <a:lnTo>
                  <a:pt x="104031" y="93148"/>
                </a:lnTo>
                <a:close/>
                <a:moveTo>
                  <a:pt x="121109" y="93148"/>
                </a:moveTo>
                <a:lnTo>
                  <a:pt x="121109" y="101408"/>
                </a:lnTo>
                <a:lnTo>
                  <a:pt x="112681" y="101408"/>
                </a:lnTo>
                <a:lnTo>
                  <a:pt x="112681" y="93148"/>
                </a:lnTo>
                <a:close/>
                <a:moveTo>
                  <a:pt x="129760" y="93148"/>
                </a:moveTo>
                <a:lnTo>
                  <a:pt x="129760" y="101408"/>
                </a:lnTo>
                <a:lnTo>
                  <a:pt x="121332" y="101408"/>
                </a:lnTo>
                <a:lnTo>
                  <a:pt x="121332" y="93148"/>
                </a:lnTo>
                <a:close/>
                <a:moveTo>
                  <a:pt x="138410" y="93148"/>
                </a:moveTo>
                <a:lnTo>
                  <a:pt x="138410" y="101408"/>
                </a:lnTo>
                <a:lnTo>
                  <a:pt x="129983" y="101408"/>
                </a:lnTo>
                <a:lnTo>
                  <a:pt x="129983" y="93148"/>
                </a:lnTo>
                <a:close/>
                <a:moveTo>
                  <a:pt x="147117" y="93148"/>
                </a:moveTo>
                <a:lnTo>
                  <a:pt x="147117" y="101408"/>
                </a:lnTo>
                <a:lnTo>
                  <a:pt x="138633" y="101408"/>
                </a:lnTo>
                <a:lnTo>
                  <a:pt x="138633" y="93148"/>
                </a:lnTo>
                <a:close/>
                <a:moveTo>
                  <a:pt x="155767" y="93148"/>
                </a:moveTo>
                <a:lnTo>
                  <a:pt x="155767" y="101408"/>
                </a:lnTo>
                <a:lnTo>
                  <a:pt x="147340" y="101408"/>
                </a:lnTo>
                <a:lnTo>
                  <a:pt x="147340" y="93148"/>
                </a:lnTo>
                <a:close/>
                <a:moveTo>
                  <a:pt x="164418" y="93148"/>
                </a:moveTo>
                <a:lnTo>
                  <a:pt x="164418" y="101408"/>
                </a:lnTo>
                <a:lnTo>
                  <a:pt x="155990" y="101408"/>
                </a:lnTo>
                <a:lnTo>
                  <a:pt x="155990" y="93148"/>
                </a:lnTo>
                <a:close/>
                <a:moveTo>
                  <a:pt x="173069" y="93148"/>
                </a:moveTo>
                <a:lnTo>
                  <a:pt x="173069" y="101408"/>
                </a:lnTo>
                <a:lnTo>
                  <a:pt x="164641" y="101408"/>
                </a:lnTo>
                <a:lnTo>
                  <a:pt x="164641" y="93148"/>
                </a:lnTo>
                <a:close/>
                <a:moveTo>
                  <a:pt x="181719" y="93148"/>
                </a:moveTo>
                <a:lnTo>
                  <a:pt x="181719" y="101408"/>
                </a:lnTo>
                <a:lnTo>
                  <a:pt x="173292" y="101408"/>
                </a:lnTo>
                <a:lnTo>
                  <a:pt x="173292" y="93148"/>
                </a:lnTo>
                <a:close/>
                <a:moveTo>
                  <a:pt x="190370" y="93148"/>
                </a:moveTo>
                <a:lnTo>
                  <a:pt x="190370" y="101408"/>
                </a:lnTo>
                <a:lnTo>
                  <a:pt x="181942" y="101408"/>
                </a:lnTo>
                <a:lnTo>
                  <a:pt x="181942" y="93148"/>
                </a:lnTo>
                <a:close/>
                <a:moveTo>
                  <a:pt x="199020" y="93148"/>
                </a:moveTo>
                <a:lnTo>
                  <a:pt x="199020" y="101408"/>
                </a:lnTo>
                <a:lnTo>
                  <a:pt x="190593" y="101408"/>
                </a:lnTo>
                <a:lnTo>
                  <a:pt x="190593" y="93148"/>
                </a:lnTo>
                <a:close/>
                <a:moveTo>
                  <a:pt x="207727" y="93148"/>
                </a:moveTo>
                <a:lnTo>
                  <a:pt x="207727" y="101408"/>
                </a:lnTo>
                <a:lnTo>
                  <a:pt x="199244" y="101408"/>
                </a:lnTo>
                <a:lnTo>
                  <a:pt x="199244" y="93148"/>
                </a:lnTo>
                <a:close/>
                <a:moveTo>
                  <a:pt x="216377" y="93148"/>
                </a:moveTo>
                <a:lnTo>
                  <a:pt x="216377" y="101408"/>
                </a:lnTo>
                <a:lnTo>
                  <a:pt x="207950" y="101408"/>
                </a:lnTo>
                <a:lnTo>
                  <a:pt x="207950" y="93148"/>
                </a:lnTo>
                <a:close/>
                <a:moveTo>
                  <a:pt x="225028" y="93148"/>
                </a:moveTo>
                <a:lnTo>
                  <a:pt x="225028" y="101408"/>
                </a:lnTo>
                <a:lnTo>
                  <a:pt x="216601" y="101408"/>
                </a:lnTo>
                <a:lnTo>
                  <a:pt x="216601" y="93148"/>
                </a:lnTo>
                <a:close/>
                <a:moveTo>
                  <a:pt x="233679" y="93148"/>
                </a:moveTo>
                <a:lnTo>
                  <a:pt x="233679" y="101408"/>
                </a:lnTo>
                <a:lnTo>
                  <a:pt x="225251" y="101408"/>
                </a:lnTo>
                <a:lnTo>
                  <a:pt x="225251" y="93148"/>
                </a:lnTo>
                <a:close/>
                <a:moveTo>
                  <a:pt x="242329" y="93148"/>
                </a:moveTo>
                <a:lnTo>
                  <a:pt x="242329" y="101408"/>
                </a:lnTo>
                <a:lnTo>
                  <a:pt x="233902" y="101408"/>
                </a:lnTo>
                <a:lnTo>
                  <a:pt x="233902" y="93148"/>
                </a:lnTo>
                <a:close/>
                <a:moveTo>
                  <a:pt x="250980" y="93148"/>
                </a:moveTo>
                <a:lnTo>
                  <a:pt x="250980" y="101408"/>
                </a:lnTo>
                <a:lnTo>
                  <a:pt x="242553" y="101408"/>
                </a:lnTo>
                <a:lnTo>
                  <a:pt x="242553" y="93148"/>
                </a:lnTo>
                <a:close/>
                <a:moveTo>
                  <a:pt x="259686" y="93148"/>
                </a:moveTo>
                <a:lnTo>
                  <a:pt x="259686" y="101408"/>
                </a:lnTo>
                <a:lnTo>
                  <a:pt x="251203" y="101408"/>
                </a:lnTo>
                <a:lnTo>
                  <a:pt x="251203" y="93148"/>
                </a:lnTo>
                <a:close/>
                <a:moveTo>
                  <a:pt x="268337" y="93148"/>
                </a:moveTo>
                <a:lnTo>
                  <a:pt x="268337" y="101408"/>
                </a:lnTo>
                <a:lnTo>
                  <a:pt x="259910" y="101408"/>
                </a:lnTo>
                <a:lnTo>
                  <a:pt x="259910" y="93148"/>
                </a:lnTo>
                <a:close/>
                <a:moveTo>
                  <a:pt x="276988" y="93148"/>
                </a:moveTo>
                <a:lnTo>
                  <a:pt x="276988" y="101408"/>
                </a:lnTo>
                <a:lnTo>
                  <a:pt x="268560" y="101408"/>
                </a:lnTo>
                <a:lnTo>
                  <a:pt x="268560" y="93148"/>
                </a:lnTo>
                <a:close/>
                <a:moveTo>
                  <a:pt x="17190" y="101631"/>
                </a:moveTo>
                <a:lnTo>
                  <a:pt x="17190" y="109891"/>
                </a:lnTo>
                <a:lnTo>
                  <a:pt x="8762" y="109891"/>
                </a:lnTo>
                <a:lnTo>
                  <a:pt x="8762" y="101631"/>
                </a:lnTo>
                <a:close/>
                <a:moveTo>
                  <a:pt x="25840" y="101631"/>
                </a:moveTo>
                <a:lnTo>
                  <a:pt x="25840" y="109891"/>
                </a:lnTo>
                <a:lnTo>
                  <a:pt x="17413" y="109891"/>
                </a:lnTo>
                <a:lnTo>
                  <a:pt x="17413" y="101631"/>
                </a:lnTo>
                <a:close/>
                <a:moveTo>
                  <a:pt x="34547" y="101631"/>
                </a:moveTo>
                <a:lnTo>
                  <a:pt x="34547" y="109891"/>
                </a:lnTo>
                <a:lnTo>
                  <a:pt x="26064" y="109891"/>
                </a:lnTo>
                <a:lnTo>
                  <a:pt x="26064" y="101631"/>
                </a:lnTo>
                <a:close/>
                <a:moveTo>
                  <a:pt x="43197" y="101631"/>
                </a:moveTo>
                <a:lnTo>
                  <a:pt x="43197" y="109891"/>
                </a:lnTo>
                <a:lnTo>
                  <a:pt x="34770" y="109891"/>
                </a:lnTo>
                <a:lnTo>
                  <a:pt x="34770" y="101631"/>
                </a:lnTo>
                <a:close/>
                <a:moveTo>
                  <a:pt x="51848" y="101631"/>
                </a:moveTo>
                <a:lnTo>
                  <a:pt x="51848" y="109891"/>
                </a:lnTo>
                <a:lnTo>
                  <a:pt x="43421" y="109891"/>
                </a:lnTo>
                <a:lnTo>
                  <a:pt x="43421" y="101631"/>
                </a:lnTo>
                <a:close/>
                <a:moveTo>
                  <a:pt x="60499" y="101631"/>
                </a:moveTo>
                <a:lnTo>
                  <a:pt x="60499" y="109891"/>
                </a:lnTo>
                <a:lnTo>
                  <a:pt x="52071" y="109891"/>
                </a:lnTo>
                <a:lnTo>
                  <a:pt x="52071" y="101631"/>
                </a:lnTo>
                <a:close/>
                <a:moveTo>
                  <a:pt x="69149" y="101631"/>
                </a:moveTo>
                <a:lnTo>
                  <a:pt x="69149" y="109891"/>
                </a:lnTo>
                <a:lnTo>
                  <a:pt x="60722" y="109891"/>
                </a:lnTo>
                <a:lnTo>
                  <a:pt x="60722" y="101631"/>
                </a:lnTo>
                <a:close/>
                <a:moveTo>
                  <a:pt x="77800" y="101631"/>
                </a:moveTo>
                <a:lnTo>
                  <a:pt x="77800" y="109891"/>
                </a:lnTo>
                <a:lnTo>
                  <a:pt x="69373" y="109891"/>
                </a:lnTo>
                <a:lnTo>
                  <a:pt x="69373" y="101631"/>
                </a:lnTo>
                <a:close/>
                <a:moveTo>
                  <a:pt x="86506" y="101631"/>
                </a:moveTo>
                <a:lnTo>
                  <a:pt x="86506" y="109891"/>
                </a:lnTo>
                <a:lnTo>
                  <a:pt x="78023" y="109891"/>
                </a:lnTo>
                <a:lnTo>
                  <a:pt x="78023" y="101631"/>
                </a:lnTo>
                <a:close/>
                <a:moveTo>
                  <a:pt x="95157" y="101631"/>
                </a:moveTo>
                <a:lnTo>
                  <a:pt x="95157" y="109891"/>
                </a:lnTo>
                <a:lnTo>
                  <a:pt x="86730" y="109891"/>
                </a:lnTo>
                <a:lnTo>
                  <a:pt x="86730" y="101631"/>
                </a:lnTo>
                <a:close/>
                <a:moveTo>
                  <a:pt x="103808" y="101631"/>
                </a:moveTo>
                <a:lnTo>
                  <a:pt x="103808" y="109891"/>
                </a:lnTo>
                <a:lnTo>
                  <a:pt x="95380" y="109891"/>
                </a:lnTo>
                <a:lnTo>
                  <a:pt x="95380" y="101631"/>
                </a:lnTo>
                <a:close/>
                <a:moveTo>
                  <a:pt x="112458" y="101631"/>
                </a:moveTo>
                <a:lnTo>
                  <a:pt x="112458" y="109891"/>
                </a:lnTo>
                <a:lnTo>
                  <a:pt x="104031" y="109891"/>
                </a:lnTo>
                <a:lnTo>
                  <a:pt x="104031" y="101631"/>
                </a:lnTo>
                <a:close/>
                <a:moveTo>
                  <a:pt x="121109" y="101631"/>
                </a:moveTo>
                <a:lnTo>
                  <a:pt x="121109" y="109891"/>
                </a:lnTo>
                <a:lnTo>
                  <a:pt x="112681" y="109891"/>
                </a:lnTo>
                <a:lnTo>
                  <a:pt x="112681" y="101631"/>
                </a:lnTo>
                <a:close/>
                <a:moveTo>
                  <a:pt x="129760" y="101631"/>
                </a:moveTo>
                <a:lnTo>
                  <a:pt x="129760" y="109891"/>
                </a:lnTo>
                <a:lnTo>
                  <a:pt x="121332" y="109891"/>
                </a:lnTo>
                <a:lnTo>
                  <a:pt x="121332" y="101631"/>
                </a:lnTo>
                <a:close/>
                <a:moveTo>
                  <a:pt x="138410" y="101631"/>
                </a:moveTo>
                <a:lnTo>
                  <a:pt x="138410" y="109891"/>
                </a:lnTo>
                <a:lnTo>
                  <a:pt x="129983" y="109891"/>
                </a:lnTo>
                <a:lnTo>
                  <a:pt x="129983" y="101631"/>
                </a:lnTo>
                <a:close/>
                <a:moveTo>
                  <a:pt x="147117" y="101631"/>
                </a:moveTo>
                <a:lnTo>
                  <a:pt x="147117" y="109891"/>
                </a:lnTo>
                <a:lnTo>
                  <a:pt x="138633" y="109891"/>
                </a:lnTo>
                <a:lnTo>
                  <a:pt x="138633" y="101631"/>
                </a:lnTo>
                <a:close/>
                <a:moveTo>
                  <a:pt x="155767" y="101631"/>
                </a:moveTo>
                <a:lnTo>
                  <a:pt x="155767" y="109891"/>
                </a:lnTo>
                <a:lnTo>
                  <a:pt x="147340" y="109891"/>
                </a:lnTo>
                <a:lnTo>
                  <a:pt x="147340" y="101631"/>
                </a:lnTo>
                <a:close/>
                <a:moveTo>
                  <a:pt x="164418" y="101631"/>
                </a:moveTo>
                <a:lnTo>
                  <a:pt x="164418" y="109891"/>
                </a:lnTo>
                <a:lnTo>
                  <a:pt x="155990" y="109891"/>
                </a:lnTo>
                <a:lnTo>
                  <a:pt x="155990" y="101631"/>
                </a:lnTo>
                <a:close/>
                <a:moveTo>
                  <a:pt x="173069" y="101631"/>
                </a:moveTo>
                <a:lnTo>
                  <a:pt x="173069" y="109891"/>
                </a:lnTo>
                <a:lnTo>
                  <a:pt x="164641" y="109891"/>
                </a:lnTo>
                <a:lnTo>
                  <a:pt x="164641" y="101631"/>
                </a:lnTo>
                <a:close/>
                <a:moveTo>
                  <a:pt x="181719" y="101631"/>
                </a:moveTo>
                <a:lnTo>
                  <a:pt x="181719" y="109891"/>
                </a:lnTo>
                <a:lnTo>
                  <a:pt x="173292" y="109891"/>
                </a:lnTo>
                <a:lnTo>
                  <a:pt x="173292" y="101631"/>
                </a:lnTo>
                <a:close/>
                <a:moveTo>
                  <a:pt x="190370" y="101631"/>
                </a:moveTo>
                <a:lnTo>
                  <a:pt x="190370" y="109891"/>
                </a:lnTo>
                <a:lnTo>
                  <a:pt x="181942" y="109891"/>
                </a:lnTo>
                <a:lnTo>
                  <a:pt x="181942" y="101631"/>
                </a:lnTo>
                <a:close/>
                <a:moveTo>
                  <a:pt x="199020" y="101631"/>
                </a:moveTo>
                <a:lnTo>
                  <a:pt x="199020" y="109891"/>
                </a:lnTo>
                <a:lnTo>
                  <a:pt x="190593" y="109891"/>
                </a:lnTo>
                <a:lnTo>
                  <a:pt x="190593" y="101631"/>
                </a:lnTo>
                <a:close/>
                <a:moveTo>
                  <a:pt x="207727" y="101631"/>
                </a:moveTo>
                <a:lnTo>
                  <a:pt x="207727" y="109891"/>
                </a:lnTo>
                <a:lnTo>
                  <a:pt x="199244" y="109891"/>
                </a:lnTo>
                <a:lnTo>
                  <a:pt x="199244" y="101631"/>
                </a:lnTo>
                <a:close/>
                <a:moveTo>
                  <a:pt x="216377" y="101631"/>
                </a:moveTo>
                <a:lnTo>
                  <a:pt x="216377" y="109891"/>
                </a:lnTo>
                <a:lnTo>
                  <a:pt x="207950" y="109891"/>
                </a:lnTo>
                <a:lnTo>
                  <a:pt x="207950" y="101631"/>
                </a:lnTo>
                <a:close/>
                <a:moveTo>
                  <a:pt x="225028" y="101631"/>
                </a:moveTo>
                <a:lnTo>
                  <a:pt x="225028" y="109891"/>
                </a:lnTo>
                <a:lnTo>
                  <a:pt x="216601" y="109891"/>
                </a:lnTo>
                <a:lnTo>
                  <a:pt x="216601" y="101631"/>
                </a:lnTo>
                <a:close/>
                <a:moveTo>
                  <a:pt x="233679" y="101631"/>
                </a:moveTo>
                <a:lnTo>
                  <a:pt x="233679" y="109891"/>
                </a:lnTo>
                <a:lnTo>
                  <a:pt x="225251" y="109891"/>
                </a:lnTo>
                <a:lnTo>
                  <a:pt x="225251" y="101631"/>
                </a:lnTo>
                <a:close/>
                <a:moveTo>
                  <a:pt x="242329" y="101631"/>
                </a:moveTo>
                <a:lnTo>
                  <a:pt x="242329" y="109891"/>
                </a:lnTo>
                <a:lnTo>
                  <a:pt x="233902" y="109891"/>
                </a:lnTo>
                <a:lnTo>
                  <a:pt x="233902" y="101631"/>
                </a:lnTo>
                <a:close/>
                <a:moveTo>
                  <a:pt x="250980" y="101631"/>
                </a:moveTo>
                <a:lnTo>
                  <a:pt x="250980" y="109891"/>
                </a:lnTo>
                <a:lnTo>
                  <a:pt x="242553" y="109891"/>
                </a:lnTo>
                <a:lnTo>
                  <a:pt x="242553" y="101631"/>
                </a:lnTo>
                <a:close/>
                <a:moveTo>
                  <a:pt x="259686" y="101631"/>
                </a:moveTo>
                <a:lnTo>
                  <a:pt x="259686" y="109891"/>
                </a:lnTo>
                <a:lnTo>
                  <a:pt x="251203" y="109891"/>
                </a:lnTo>
                <a:lnTo>
                  <a:pt x="251203" y="101631"/>
                </a:lnTo>
                <a:close/>
                <a:moveTo>
                  <a:pt x="268337" y="101631"/>
                </a:moveTo>
                <a:lnTo>
                  <a:pt x="268337" y="109891"/>
                </a:lnTo>
                <a:lnTo>
                  <a:pt x="259910" y="109891"/>
                </a:lnTo>
                <a:lnTo>
                  <a:pt x="259910" y="101631"/>
                </a:lnTo>
                <a:close/>
                <a:moveTo>
                  <a:pt x="276988" y="101631"/>
                </a:moveTo>
                <a:lnTo>
                  <a:pt x="276988" y="109891"/>
                </a:lnTo>
                <a:lnTo>
                  <a:pt x="268560" y="109891"/>
                </a:lnTo>
                <a:lnTo>
                  <a:pt x="268560" y="101631"/>
                </a:lnTo>
                <a:close/>
                <a:moveTo>
                  <a:pt x="17190" y="110114"/>
                </a:moveTo>
                <a:lnTo>
                  <a:pt x="17190" y="118318"/>
                </a:lnTo>
                <a:lnTo>
                  <a:pt x="8762" y="118318"/>
                </a:lnTo>
                <a:lnTo>
                  <a:pt x="8762" y="110114"/>
                </a:lnTo>
                <a:close/>
                <a:moveTo>
                  <a:pt x="25840" y="110114"/>
                </a:moveTo>
                <a:lnTo>
                  <a:pt x="25840" y="118318"/>
                </a:lnTo>
                <a:lnTo>
                  <a:pt x="17413" y="118318"/>
                </a:lnTo>
                <a:lnTo>
                  <a:pt x="17413" y="110114"/>
                </a:lnTo>
                <a:close/>
                <a:moveTo>
                  <a:pt x="34547" y="110114"/>
                </a:moveTo>
                <a:lnTo>
                  <a:pt x="34547" y="118318"/>
                </a:lnTo>
                <a:lnTo>
                  <a:pt x="26064" y="118318"/>
                </a:lnTo>
                <a:lnTo>
                  <a:pt x="26064" y="110114"/>
                </a:lnTo>
                <a:close/>
                <a:moveTo>
                  <a:pt x="43197" y="110114"/>
                </a:moveTo>
                <a:lnTo>
                  <a:pt x="43197" y="118318"/>
                </a:lnTo>
                <a:lnTo>
                  <a:pt x="34770" y="118318"/>
                </a:lnTo>
                <a:lnTo>
                  <a:pt x="34770" y="110114"/>
                </a:lnTo>
                <a:close/>
                <a:moveTo>
                  <a:pt x="51848" y="110114"/>
                </a:moveTo>
                <a:lnTo>
                  <a:pt x="51848" y="118318"/>
                </a:lnTo>
                <a:lnTo>
                  <a:pt x="43421" y="118318"/>
                </a:lnTo>
                <a:lnTo>
                  <a:pt x="43421" y="110114"/>
                </a:lnTo>
                <a:close/>
                <a:moveTo>
                  <a:pt x="60499" y="110114"/>
                </a:moveTo>
                <a:lnTo>
                  <a:pt x="60499" y="118318"/>
                </a:lnTo>
                <a:lnTo>
                  <a:pt x="52071" y="118318"/>
                </a:lnTo>
                <a:lnTo>
                  <a:pt x="52071" y="110114"/>
                </a:lnTo>
                <a:close/>
                <a:moveTo>
                  <a:pt x="69149" y="110114"/>
                </a:moveTo>
                <a:lnTo>
                  <a:pt x="69149" y="118318"/>
                </a:lnTo>
                <a:lnTo>
                  <a:pt x="60722" y="118318"/>
                </a:lnTo>
                <a:lnTo>
                  <a:pt x="60722" y="110114"/>
                </a:lnTo>
                <a:close/>
                <a:moveTo>
                  <a:pt x="77800" y="110114"/>
                </a:moveTo>
                <a:lnTo>
                  <a:pt x="77800" y="118318"/>
                </a:lnTo>
                <a:lnTo>
                  <a:pt x="69373" y="118318"/>
                </a:lnTo>
                <a:lnTo>
                  <a:pt x="69373" y="110114"/>
                </a:lnTo>
                <a:close/>
                <a:moveTo>
                  <a:pt x="86506" y="110114"/>
                </a:moveTo>
                <a:lnTo>
                  <a:pt x="86506" y="118318"/>
                </a:lnTo>
                <a:lnTo>
                  <a:pt x="78023" y="118318"/>
                </a:lnTo>
                <a:lnTo>
                  <a:pt x="78023" y="110114"/>
                </a:lnTo>
                <a:close/>
                <a:moveTo>
                  <a:pt x="95157" y="110114"/>
                </a:moveTo>
                <a:lnTo>
                  <a:pt x="95157" y="118318"/>
                </a:lnTo>
                <a:lnTo>
                  <a:pt x="86730" y="118318"/>
                </a:lnTo>
                <a:lnTo>
                  <a:pt x="86730" y="110114"/>
                </a:lnTo>
                <a:close/>
                <a:moveTo>
                  <a:pt x="103808" y="110114"/>
                </a:moveTo>
                <a:lnTo>
                  <a:pt x="103808" y="118318"/>
                </a:lnTo>
                <a:lnTo>
                  <a:pt x="95380" y="118318"/>
                </a:lnTo>
                <a:lnTo>
                  <a:pt x="95380" y="110114"/>
                </a:lnTo>
                <a:close/>
                <a:moveTo>
                  <a:pt x="112458" y="110114"/>
                </a:moveTo>
                <a:lnTo>
                  <a:pt x="112458" y="118318"/>
                </a:lnTo>
                <a:lnTo>
                  <a:pt x="104031" y="118318"/>
                </a:lnTo>
                <a:lnTo>
                  <a:pt x="104031" y="110114"/>
                </a:lnTo>
                <a:close/>
                <a:moveTo>
                  <a:pt x="121109" y="110114"/>
                </a:moveTo>
                <a:lnTo>
                  <a:pt x="121109" y="118318"/>
                </a:lnTo>
                <a:lnTo>
                  <a:pt x="112681" y="118318"/>
                </a:lnTo>
                <a:lnTo>
                  <a:pt x="112681" y="110114"/>
                </a:lnTo>
                <a:close/>
                <a:moveTo>
                  <a:pt x="129760" y="110114"/>
                </a:moveTo>
                <a:lnTo>
                  <a:pt x="129760" y="118318"/>
                </a:lnTo>
                <a:lnTo>
                  <a:pt x="121332" y="118318"/>
                </a:lnTo>
                <a:lnTo>
                  <a:pt x="121332" y="110114"/>
                </a:lnTo>
                <a:close/>
                <a:moveTo>
                  <a:pt x="138410" y="110114"/>
                </a:moveTo>
                <a:lnTo>
                  <a:pt x="138410" y="118318"/>
                </a:lnTo>
                <a:lnTo>
                  <a:pt x="129983" y="118318"/>
                </a:lnTo>
                <a:lnTo>
                  <a:pt x="129983" y="110114"/>
                </a:lnTo>
                <a:close/>
                <a:moveTo>
                  <a:pt x="147117" y="110114"/>
                </a:moveTo>
                <a:lnTo>
                  <a:pt x="147117" y="118318"/>
                </a:lnTo>
                <a:lnTo>
                  <a:pt x="138633" y="118318"/>
                </a:lnTo>
                <a:lnTo>
                  <a:pt x="138633" y="110114"/>
                </a:lnTo>
                <a:close/>
                <a:moveTo>
                  <a:pt x="155767" y="110114"/>
                </a:moveTo>
                <a:lnTo>
                  <a:pt x="155767" y="118318"/>
                </a:lnTo>
                <a:lnTo>
                  <a:pt x="147340" y="118318"/>
                </a:lnTo>
                <a:lnTo>
                  <a:pt x="147340" y="110114"/>
                </a:lnTo>
                <a:close/>
                <a:moveTo>
                  <a:pt x="164418" y="110114"/>
                </a:moveTo>
                <a:lnTo>
                  <a:pt x="164418" y="118318"/>
                </a:lnTo>
                <a:lnTo>
                  <a:pt x="155990" y="118318"/>
                </a:lnTo>
                <a:lnTo>
                  <a:pt x="155990" y="110114"/>
                </a:lnTo>
                <a:close/>
                <a:moveTo>
                  <a:pt x="173069" y="110114"/>
                </a:moveTo>
                <a:lnTo>
                  <a:pt x="173069" y="118318"/>
                </a:lnTo>
                <a:lnTo>
                  <a:pt x="164641" y="118318"/>
                </a:lnTo>
                <a:lnTo>
                  <a:pt x="164641" y="110114"/>
                </a:lnTo>
                <a:close/>
                <a:moveTo>
                  <a:pt x="181719" y="110114"/>
                </a:moveTo>
                <a:lnTo>
                  <a:pt x="181719" y="118318"/>
                </a:lnTo>
                <a:lnTo>
                  <a:pt x="173292" y="118318"/>
                </a:lnTo>
                <a:lnTo>
                  <a:pt x="173292" y="110114"/>
                </a:lnTo>
                <a:close/>
                <a:moveTo>
                  <a:pt x="190370" y="110114"/>
                </a:moveTo>
                <a:lnTo>
                  <a:pt x="190370" y="118318"/>
                </a:lnTo>
                <a:lnTo>
                  <a:pt x="181942" y="118318"/>
                </a:lnTo>
                <a:lnTo>
                  <a:pt x="181942" y="110114"/>
                </a:lnTo>
                <a:close/>
                <a:moveTo>
                  <a:pt x="199020" y="110114"/>
                </a:moveTo>
                <a:lnTo>
                  <a:pt x="199020" y="118318"/>
                </a:lnTo>
                <a:lnTo>
                  <a:pt x="190593" y="118318"/>
                </a:lnTo>
                <a:lnTo>
                  <a:pt x="190593" y="110114"/>
                </a:lnTo>
                <a:close/>
                <a:moveTo>
                  <a:pt x="207727" y="110114"/>
                </a:moveTo>
                <a:lnTo>
                  <a:pt x="207727" y="118318"/>
                </a:lnTo>
                <a:lnTo>
                  <a:pt x="199244" y="118318"/>
                </a:lnTo>
                <a:lnTo>
                  <a:pt x="199244" y="110114"/>
                </a:lnTo>
                <a:close/>
                <a:moveTo>
                  <a:pt x="216377" y="110114"/>
                </a:moveTo>
                <a:lnTo>
                  <a:pt x="216377" y="118318"/>
                </a:lnTo>
                <a:lnTo>
                  <a:pt x="207950" y="118318"/>
                </a:lnTo>
                <a:lnTo>
                  <a:pt x="207950" y="110114"/>
                </a:lnTo>
                <a:close/>
                <a:moveTo>
                  <a:pt x="225028" y="110114"/>
                </a:moveTo>
                <a:lnTo>
                  <a:pt x="225028" y="118318"/>
                </a:lnTo>
                <a:lnTo>
                  <a:pt x="216601" y="118318"/>
                </a:lnTo>
                <a:lnTo>
                  <a:pt x="216601" y="110114"/>
                </a:lnTo>
                <a:close/>
                <a:moveTo>
                  <a:pt x="233679" y="110114"/>
                </a:moveTo>
                <a:lnTo>
                  <a:pt x="233679" y="118318"/>
                </a:lnTo>
                <a:lnTo>
                  <a:pt x="225251" y="118318"/>
                </a:lnTo>
                <a:lnTo>
                  <a:pt x="225251" y="110114"/>
                </a:lnTo>
                <a:close/>
                <a:moveTo>
                  <a:pt x="242329" y="110114"/>
                </a:moveTo>
                <a:lnTo>
                  <a:pt x="242329" y="118318"/>
                </a:lnTo>
                <a:lnTo>
                  <a:pt x="233902" y="118318"/>
                </a:lnTo>
                <a:lnTo>
                  <a:pt x="233902" y="110114"/>
                </a:lnTo>
                <a:close/>
                <a:moveTo>
                  <a:pt x="250980" y="110114"/>
                </a:moveTo>
                <a:lnTo>
                  <a:pt x="250980" y="118318"/>
                </a:lnTo>
                <a:lnTo>
                  <a:pt x="242553" y="118318"/>
                </a:lnTo>
                <a:lnTo>
                  <a:pt x="242553" y="110114"/>
                </a:lnTo>
                <a:close/>
                <a:moveTo>
                  <a:pt x="259686" y="110114"/>
                </a:moveTo>
                <a:lnTo>
                  <a:pt x="259686" y="118318"/>
                </a:lnTo>
                <a:lnTo>
                  <a:pt x="251203" y="118318"/>
                </a:lnTo>
                <a:lnTo>
                  <a:pt x="251203" y="110114"/>
                </a:lnTo>
                <a:close/>
                <a:moveTo>
                  <a:pt x="268337" y="110114"/>
                </a:moveTo>
                <a:lnTo>
                  <a:pt x="268337" y="118318"/>
                </a:lnTo>
                <a:lnTo>
                  <a:pt x="259910" y="118318"/>
                </a:lnTo>
                <a:lnTo>
                  <a:pt x="259910" y="110114"/>
                </a:lnTo>
                <a:close/>
                <a:moveTo>
                  <a:pt x="276988" y="110114"/>
                </a:moveTo>
                <a:lnTo>
                  <a:pt x="276988" y="118318"/>
                </a:lnTo>
                <a:lnTo>
                  <a:pt x="268560" y="118318"/>
                </a:lnTo>
                <a:lnTo>
                  <a:pt x="268560" y="110114"/>
                </a:lnTo>
                <a:close/>
                <a:moveTo>
                  <a:pt x="17190" y="118541"/>
                </a:moveTo>
                <a:lnTo>
                  <a:pt x="17190" y="126801"/>
                </a:lnTo>
                <a:lnTo>
                  <a:pt x="8762" y="126801"/>
                </a:lnTo>
                <a:lnTo>
                  <a:pt x="8762" y="118541"/>
                </a:lnTo>
                <a:close/>
                <a:moveTo>
                  <a:pt x="25840" y="118541"/>
                </a:moveTo>
                <a:lnTo>
                  <a:pt x="25840" y="126801"/>
                </a:lnTo>
                <a:lnTo>
                  <a:pt x="17413" y="126801"/>
                </a:lnTo>
                <a:lnTo>
                  <a:pt x="17413" y="118541"/>
                </a:lnTo>
                <a:close/>
                <a:moveTo>
                  <a:pt x="34547" y="118541"/>
                </a:moveTo>
                <a:lnTo>
                  <a:pt x="34547" y="126801"/>
                </a:lnTo>
                <a:lnTo>
                  <a:pt x="26064" y="126801"/>
                </a:lnTo>
                <a:lnTo>
                  <a:pt x="26064" y="118541"/>
                </a:lnTo>
                <a:close/>
                <a:moveTo>
                  <a:pt x="43197" y="118541"/>
                </a:moveTo>
                <a:lnTo>
                  <a:pt x="43197" y="126801"/>
                </a:lnTo>
                <a:lnTo>
                  <a:pt x="34770" y="126801"/>
                </a:lnTo>
                <a:lnTo>
                  <a:pt x="34770" y="118541"/>
                </a:lnTo>
                <a:close/>
                <a:moveTo>
                  <a:pt x="51848" y="118541"/>
                </a:moveTo>
                <a:lnTo>
                  <a:pt x="51848" y="126801"/>
                </a:lnTo>
                <a:lnTo>
                  <a:pt x="43421" y="126801"/>
                </a:lnTo>
                <a:lnTo>
                  <a:pt x="43421" y="118541"/>
                </a:lnTo>
                <a:close/>
                <a:moveTo>
                  <a:pt x="60499" y="118541"/>
                </a:moveTo>
                <a:lnTo>
                  <a:pt x="60499" y="126801"/>
                </a:lnTo>
                <a:lnTo>
                  <a:pt x="52071" y="126801"/>
                </a:lnTo>
                <a:lnTo>
                  <a:pt x="52071" y="118541"/>
                </a:lnTo>
                <a:close/>
                <a:moveTo>
                  <a:pt x="69149" y="118541"/>
                </a:moveTo>
                <a:lnTo>
                  <a:pt x="69149" y="126801"/>
                </a:lnTo>
                <a:lnTo>
                  <a:pt x="60722" y="126801"/>
                </a:lnTo>
                <a:lnTo>
                  <a:pt x="60722" y="118541"/>
                </a:lnTo>
                <a:close/>
                <a:moveTo>
                  <a:pt x="77800" y="118541"/>
                </a:moveTo>
                <a:lnTo>
                  <a:pt x="77800" y="126801"/>
                </a:lnTo>
                <a:lnTo>
                  <a:pt x="69373" y="126801"/>
                </a:lnTo>
                <a:lnTo>
                  <a:pt x="69373" y="118541"/>
                </a:lnTo>
                <a:close/>
                <a:moveTo>
                  <a:pt x="86506" y="118541"/>
                </a:moveTo>
                <a:lnTo>
                  <a:pt x="86506" y="126801"/>
                </a:lnTo>
                <a:lnTo>
                  <a:pt x="78023" y="126801"/>
                </a:lnTo>
                <a:lnTo>
                  <a:pt x="78023" y="118541"/>
                </a:lnTo>
                <a:close/>
                <a:moveTo>
                  <a:pt x="95157" y="118541"/>
                </a:moveTo>
                <a:lnTo>
                  <a:pt x="95157" y="126801"/>
                </a:lnTo>
                <a:lnTo>
                  <a:pt x="86730" y="126801"/>
                </a:lnTo>
                <a:lnTo>
                  <a:pt x="86730" y="118541"/>
                </a:lnTo>
                <a:close/>
                <a:moveTo>
                  <a:pt x="103808" y="118541"/>
                </a:moveTo>
                <a:lnTo>
                  <a:pt x="103808" y="126801"/>
                </a:lnTo>
                <a:lnTo>
                  <a:pt x="95380" y="126801"/>
                </a:lnTo>
                <a:lnTo>
                  <a:pt x="95380" y="118541"/>
                </a:lnTo>
                <a:close/>
                <a:moveTo>
                  <a:pt x="112458" y="118541"/>
                </a:moveTo>
                <a:lnTo>
                  <a:pt x="112458" y="126801"/>
                </a:lnTo>
                <a:lnTo>
                  <a:pt x="104031" y="126801"/>
                </a:lnTo>
                <a:lnTo>
                  <a:pt x="104031" y="118541"/>
                </a:lnTo>
                <a:close/>
                <a:moveTo>
                  <a:pt x="121109" y="118541"/>
                </a:moveTo>
                <a:lnTo>
                  <a:pt x="121109" y="126801"/>
                </a:lnTo>
                <a:lnTo>
                  <a:pt x="112681" y="126801"/>
                </a:lnTo>
                <a:lnTo>
                  <a:pt x="112681" y="118541"/>
                </a:lnTo>
                <a:close/>
                <a:moveTo>
                  <a:pt x="129760" y="118541"/>
                </a:moveTo>
                <a:lnTo>
                  <a:pt x="129760" y="126801"/>
                </a:lnTo>
                <a:lnTo>
                  <a:pt x="121332" y="126801"/>
                </a:lnTo>
                <a:lnTo>
                  <a:pt x="121332" y="118541"/>
                </a:lnTo>
                <a:close/>
                <a:moveTo>
                  <a:pt x="138410" y="118541"/>
                </a:moveTo>
                <a:lnTo>
                  <a:pt x="138410" y="126801"/>
                </a:lnTo>
                <a:lnTo>
                  <a:pt x="129983" y="126801"/>
                </a:lnTo>
                <a:lnTo>
                  <a:pt x="129983" y="118541"/>
                </a:lnTo>
                <a:close/>
                <a:moveTo>
                  <a:pt x="147117" y="118541"/>
                </a:moveTo>
                <a:lnTo>
                  <a:pt x="147117" y="126801"/>
                </a:lnTo>
                <a:lnTo>
                  <a:pt x="138633" y="126801"/>
                </a:lnTo>
                <a:lnTo>
                  <a:pt x="138633" y="118541"/>
                </a:lnTo>
                <a:close/>
                <a:moveTo>
                  <a:pt x="155767" y="118541"/>
                </a:moveTo>
                <a:lnTo>
                  <a:pt x="155767" y="126801"/>
                </a:lnTo>
                <a:lnTo>
                  <a:pt x="147340" y="126801"/>
                </a:lnTo>
                <a:lnTo>
                  <a:pt x="147340" y="118541"/>
                </a:lnTo>
                <a:close/>
                <a:moveTo>
                  <a:pt x="164418" y="118541"/>
                </a:moveTo>
                <a:lnTo>
                  <a:pt x="164418" y="126801"/>
                </a:lnTo>
                <a:lnTo>
                  <a:pt x="155990" y="126801"/>
                </a:lnTo>
                <a:lnTo>
                  <a:pt x="155990" y="118541"/>
                </a:lnTo>
                <a:close/>
                <a:moveTo>
                  <a:pt x="173069" y="118541"/>
                </a:moveTo>
                <a:lnTo>
                  <a:pt x="173069" y="126801"/>
                </a:lnTo>
                <a:lnTo>
                  <a:pt x="164641" y="126801"/>
                </a:lnTo>
                <a:lnTo>
                  <a:pt x="164641" y="118541"/>
                </a:lnTo>
                <a:close/>
                <a:moveTo>
                  <a:pt x="181719" y="118541"/>
                </a:moveTo>
                <a:lnTo>
                  <a:pt x="181719" y="126801"/>
                </a:lnTo>
                <a:lnTo>
                  <a:pt x="173292" y="126801"/>
                </a:lnTo>
                <a:lnTo>
                  <a:pt x="173292" y="118541"/>
                </a:lnTo>
                <a:close/>
                <a:moveTo>
                  <a:pt x="190370" y="118541"/>
                </a:moveTo>
                <a:lnTo>
                  <a:pt x="190370" y="126801"/>
                </a:lnTo>
                <a:lnTo>
                  <a:pt x="181942" y="126801"/>
                </a:lnTo>
                <a:lnTo>
                  <a:pt x="181942" y="118541"/>
                </a:lnTo>
                <a:close/>
                <a:moveTo>
                  <a:pt x="199020" y="118541"/>
                </a:moveTo>
                <a:lnTo>
                  <a:pt x="199020" y="126801"/>
                </a:lnTo>
                <a:lnTo>
                  <a:pt x="190593" y="126801"/>
                </a:lnTo>
                <a:lnTo>
                  <a:pt x="190593" y="118541"/>
                </a:lnTo>
                <a:close/>
                <a:moveTo>
                  <a:pt x="207727" y="118541"/>
                </a:moveTo>
                <a:lnTo>
                  <a:pt x="207727" y="126801"/>
                </a:lnTo>
                <a:lnTo>
                  <a:pt x="199244" y="126801"/>
                </a:lnTo>
                <a:lnTo>
                  <a:pt x="199244" y="118541"/>
                </a:lnTo>
                <a:close/>
                <a:moveTo>
                  <a:pt x="216377" y="118541"/>
                </a:moveTo>
                <a:lnTo>
                  <a:pt x="216377" y="126801"/>
                </a:lnTo>
                <a:lnTo>
                  <a:pt x="207950" y="126801"/>
                </a:lnTo>
                <a:lnTo>
                  <a:pt x="207950" y="118541"/>
                </a:lnTo>
                <a:close/>
                <a:moveTo>
                  <a:pt x="225028" y="118541"/>
                </a:moveTo>
                <a:lnTo>
                  <a:pt x="225028" y="126801"/>
                </a:lnTo>
                <a:lnTo>
                  <a:pt x="216601" y="126801"/>
                </a:lnTo>
                <a:lnTo>
                  <a:pt x="216601" y="118541"/>
                </a:lnTo>
                <a:close/>
                <a:moveTo>
                  <a:pt x="233679" y="118541"/>
                </a:moveTo>
                <a:lnTo>
                  <a:pt x="233679" y="126801"/>
                </a:lnTo>
                <a:lnTo>
                  <a:pt x="225251" y="126801"/>
                </a:lnTo>
                <a:lnTo>
                  <a:pt x="225251" y="118541"/>
                </a:lnTo>
                <a:close/>
                <a:moveTo>
                  <a:pt x="242329" y="118541"/>
                </a:moveTo>
                <a:lnTo>
                  <a:pt x="242329" y="126801"/>
                </a:lnTo>
                <a:lnTo>
                  <a:pt x="233902" y="126801"/>
                </a:lnTo>
                <a:lnTo>
                  <a:pt x="233902" y="118541"/>
                </a:lnTo>
                <a:close/>
                <a:moveTo>
                  <a:pt x="250980" y="118541"/>
                </a:moveTo>
                <a:lnTo>
                  <a:pt x="250980" y="126801"/>
                </a:lnTo>
                <a:lnTo>
                  <a:pt x="242553" y="126801"/>
                </a:lnTo>
                <a:lnTo>
                  <a:pt x="242553" y="118541"/>
                </a:lnTo>
                <a:close/>
                <a:moveTo>
                  <a:pt x="259686" y="118541"/>
                </a:moveTo>
                <a:lnTo>
                  <a:pt x="259686" y="126801"/>
                </a:lnTo>
                <a:lnTo>
                  <a:pt x="251203" y="126801"/>
                </a:lnTo>
                <a:lnTo>
                  <a:pt x="251203" y="118541"/>
                </a:lnTo>
                <a:close/>
                <a:moveTo>
                  <a:pt x="268337" y="118541"/>
                </a:moveTo>
                <a:lnTo>
                  <a:pt x="268337" y="126801"/>
                </a:lnTo>
                <a:lnTo>
                  <a:pt x="259910" y="126801"/>
                </a:lnTo>
                <a:lnTo>
                  <a:pt x="259910" y="118541"/>
                </a:lnTo>
                <a:close/>
                <a:moveTo>
                  <a:pt x="276988" y="118541"/>
                </a:moveTo>
                <a:lnTo>
                  <a:pt x="276988" y="126801"/>
                </a:lnTo>
                <a:lnTo>
                  <a:pt x="268560" y="126801"/>
                </a:lnTo>
                <a:lnTo>
                  <a:pt x="268560" y="118541"/>
                </a:lnTo>
                <a:close/>
                <a:moveTo>
                  <a:pt x="17190" y="127025"/>
                </a:moveTo>
                <a:lnTo>
                  <a:pt x="17190" y="135229"/>
                </a:lnTo>
                <a:lnTo>
                  <a:pt x="8762" y="135229"/>
                </a:lnTo>
                <a:lnTo>
                  <a:pt x="8762" y="127025"/>
                </a:lnTo>
                <a:close/>
                <a:moveTo>
                  <a:pt x="25840" y="127025"/>
                </a:moveTo>
                <a:lnTo>
                  <a:pt x="25840" y="135229"/>
                </a:lnTo>
                <a:lnTo>
                  <a:pt x="17413" y="135229"/>
                </a:lnTo>
                <a:lnTo>
                  <a:pt x="17413" y="127025"/>
                </a:lnTo>
                <a:close/>
                <a:moveTo>
                  <a:pt x="34547" y="127025"/>
                </a:moveTo>
                <a:lnTo>
                  <a:pt x="34547" y="135229"/>
                </a:lnTo>
                <a:lnTo>
                  <a:pt x="26064" y="135229"/>
                </a:lnTo>
                <a:lnTo>
                  <a:pt x="26064" y="127025"/>
                </a:lnTo>
                <a:close/>
                <a:moveTo>
                  <a:pt x="43197" y="127025"/>
                </a:moveTo>
                <a:lnTo>
                  <a:pt x="43197" y="135229"/>
                </a:lnTo>
                <a:lnTo>
                  <a:pt x="34770" y="135229"/>
                </a:lnTo>
                <a:lnTo>
                  <a:pt x="34770" y="127025"/>
                </a:lnTo>
                <a:close/>
                <a:moveTo>
                  <a:pt x="51848" y="127025"/>
                </a:moveTo>
                <a:lnTo>
                  <a:pt x="51848" y="135229"/>
                </a:lnTo>
                <a:lnTo>
                  <a:pt x="43421" y="135229"/>
                </a:lnTo>
                <a:lnTo>
                  <a:pt x="43421" y="127025"/>
                </a:lnTo>
                <a:close/>
                <a:moveTo>
                  <a:pt x="60499" y="127025"/>
                </a:moveTo>
                <a:lnTo>
                  <a:pt x="60499" y="135229"/>
                </a:lnTo>
                <a:lnTo>
                  <a:pt x="52071" y="135229"/>
                </a:lnTo>
                <a:lnTo>
                  <a:pt x="52071" y="127025"/>
                </a:lnTo>
                <a:close/>
                <a:moveTo>
                  <a:pt x="69149" y="127025"/>
                </a:moveTo>
                <a:lnTo>
                  <a:pt x="69149" y="135229"/>
                </a:lnTo>
                <a:lnTo>
                  <a:pt x="60722" y="135229"/>
                </a:lnTo>
                <a:lnTo>
                  <a:pt x="60722" y="127025"/>
                </a:lnTo>
                <a:close/>
                <a:moveTo>
                  <a:pt x="77800" y="127025"/>
                </a:moveTo>
                <a:lnTo>
                  <a:pt x="77800" y="135229"/>
                </a:lnTo>
                <a:lnTo>
                  <a:pt x="69373" y="135229"/>
                </a:lnTo>
                <a:lnTo>
                  <a:pt x="69373" y="127025"/>
                </a:lnTo>
                <a:close/>
                <a:moveTo>
                  <a:pt x="86506" y="127025"/>
                </a:moveTo>
                <a:lnTo>
                  <a:pt x="86506" y="135229"/>
                </a:lnTo>
                <a:lnTo>
                  <a:pt x="78023" y="135229"/>
                </a:lnTo>
                <a:lnTo>
                  <a:pt x="78023" y="127025"/>
                </a:lnTo>
                <a:close/>
                <a:moveTo>
                  <a:pt x="95157" y="127025"/>
                </a:moveTo>
                <a:lnTo>
                  <a:pt x="95157" y="135229"/>
                </a:lnTo>
                <a:lnTo>
                  <a:pt x="86730" y="135229"/>
                </a:lnTo>
                <a:lnTo>
                  <a:pt x="86730" y="127025"/>
                </a:lnTo>
                <a:close/>
                <a:moveTo>
                  <a:pt x="103808" y="127025"/>
                </a:moveTo>
                <a:lnTo>
                  <a:pt x="103808" y="135229"/>
                </a:lnTo>
                <a:lnTo>
                  <a:pt x="95380" y="135229"/>
                </a:lnTo>
                <a:lnTo>
                  <a:pt x="95380" y="127025"/>
                </a:lnTo>
                <a:close/>
                <a:moveTo>
                  <a:pt x="112458" y="127025"/>
                </a:moveTo>
                <a:lnTo>
                  <a:pt x="112458" y="135229"/>
                </a:lnTo>
                <a:lnTo>
                  <a:pt x="104031" y="135229"/>
                </a:lnTo>
                <a:lnTo>
                  <a:pt x="104031" y="127025"/>
                </a:lnTo>
                <a:close/>
                <a:moveTo>
                  <a:pt x="121109" y="127025"/>
                </a:moveTo>
                <a:lnTo>
                  <a:pt x="121109" y="135229"/>
                </a:lnTo>
                <a:lnTo>
                  <a:pt x="112681" y="135229"/>
                </a:lnTo>
                <a:lnTo>
                  <a:pt x="112681" y="127025"/>
                </a:lnTo>
                <a:close/>
                <a:moveTo>
                  <a:pt x="129760" y="127025"/>
                </a:moveTo>
                <a:lnTo>
                  <a:pt x="129760" y="135229"/>
                </a:lnTo>
                <a:lnTo>
                  <a:pt x="121332" y="135229"/>
                </a:lnTo>
                <a:lnTo>
                  <a:pt x="121332" y="127025"/>
                </a:lnTo>
                <a:close/>
                <a:moveTo>
                  <a:pt x="138410" y="127025"/>
                </a:moveTo>
                <a:lnTo>
                  <a:pt x="138410" y="135229"/>
                </a:lnTo>
                <a:lnTo>
                  <a:pt x="129983" y="135229"/>
                </a:lnTo>
                <a:lnTo>
                  <a:pt x="129983" y="127025"/>
                </a:lnTo>
                <a:close/>
                <a:moveTo>
                  <a:pt x="147117" y="127025"/>
                </a:moveTo>
                <a:lnTo>
                  <a:pt x="147117" y="135229"/>
                </a:lnTo>
                <a:lnTo>
                  <a:pt x="138633" y="135229"/>
                </a:lnTo>
                <a:lnTo>
                  <a:pt x="138633" y="127025"/>
                </a:lnTo>
                <a:close/>
                <a:moveTo>
                  <a:pt x="155767" y="127025"/>
                </a:moveTo>
                <a:lnTo>
                  <a:pt x="155767" y="135229"/>
                </a:lnTo>
                <a:lnTo>
                  <a:pt x="147340" y="135229"/>
                </a:lnTo>
                <a:lnTo>
                  <a:pt x="147340" y="127025"/>
                </a:lnTo>
                <a:close/>
                <a:moveTo>
                  <a:pt x="164418" y="127025"/>
                </a:moveTo>
                <a:lnTo>
                  <a:pt x="164418" y="135229"/>
                </a:lnTo>
                <a:lnTo>
                  <a:pt x="155990" y="135229"/>
                </a:lnTo>
                <a:lnTo>
                  <a:pt x="155990" y="127025"/>
                </a:lnTo>
                <a:close/>
                <a:moveTo>
                  <a:pt x="173069" y="127025"/>
                </a:moveTo>
                <a:lnTo>
                  <a:pt x="173069" y="135229"/>
                </a:lnTo>
                <a:lnTo>
                  <a:pt x="164641" y="135229"/>
                </a:lnTo>
                <a:lnTo>
                  <a:pt x="164641" y="127025"/>
                </a:lnTo>
                <a:close/>
                <a:moveTo>
                  <a:pt x="181719" y="127025"/>
                </a:moveTo>
                <a:lnTo>
                  <a:pt x="181719" y="135229"/>
                </a:lnTo>
                <a:lnTo>
                  <a:pt x="173292" y="135229"/>
                </a:lnTo>
                <a:lnTo>
                  <a:pt x="173292" y="127025"/>
                </a:lnTo>
                <a:close/>
                <a:moveTo>
                  <a:pt x="190370" y="127025"/>
                </a:moveTo>
                <a:lnTo>
                  <a:pt x="190370" y="135229"/>
                </a:lnTo>
                <a:lnTo>
                  <a:pt x="181942" y="135229"/>
                </a:lnTo>
                <a:lnTo>
                  <a:pt x="181942" y="127025"/>
                </a:lnTo>
                <a:close/>
                <a:moveTo>
                  <a:pt x="199020" y="127025"/>
                </a:moveTo>
                <a:lnTo>
                  <a:pt x="199020" y="135229"/>
                </a:lnTo>
                <a:lnTo>
                  <a:pt x="190593" y="135229"/>
                </a:lnTo>
                <a:lnTo>
                  <a:pt x="190593" y="127025"/>
                </a:lnTo>
                <a:close/>
                <a:moveTo>
                  <a:pt x="207727" y="127025"/>
                </a:moveTo>
                <a:lnTo>
                  <a:pt x="207727" y="135229"/>
                </a:lnTo>
                <a:lnTo>
                  <a:pt x="199244" y="135229"/>
                </a:lnTo>
                <a:lnTo>
                  <a:pt x="199244" y="127025"/>
                </a:lnTo>
                <a:close/>
                <a:moveTo>
                  <a:pt x="216377" y="127025"/>
                </a:moveTo>
                <a:lnTo>
                  <a:pt x="216377" y="135229"/>
                </a:lnTo>
                <a:lnTo>
                  <a:pt x="207950" y="135229"/>
                </a:lnTo>
                <a:lnTo>
                  <a:pt x="207950" y="127025"/>
                </a:lnTo>
                <a:close/>
                <a:moveTo>
                  <a:pt x="225028" y="127025"/>
                </a:moveTo>
                <a:lnTo>
                  <a:pt x="225028" y="135229"/>
                </a:lnTo>
                <a:lnTo>
                  <a:pt x="216601" y="135229"/>
                </a:lnTo>
                <a:lnTo>
                  <a:pt x="216601" y="127025"/>
                </a:lnTo>
                <a:close/>
                <a:moveTo>
                  <a:pt x="233679" y="127025"/>
                </a:moveTo>
                <a:lnTo>
                  <a:pt x="233679" y="135229"/>
                </a:lnTo>
                <a:lnTo>
                  <a:pt x="225251" y="135229"/>
                </a:lnTo>
                <a:lnTo>
                  <a:pt x="225251" y="127025"/>
                </a:lnTo>
                <a:close/>
                <a:moveTo>
                  <a:pt x="242329" y="127025"/>
                </a:moveTo>
                <a:lnTo>
                  <a:pt x="242329" y="135229"/>
                </a:lnTo>
                <a:lnTo>
                  <a:pt x="233902" y="135229"/>
                </a:lnTo>
                <a:lnTo>
                  <a:pt x="233902" y="127025"/>
                </a:lnTo>
                <a:close/>
                <a:moveTo>
                  <a:pt x="250980" y="127025"/>
                </a:moveTo>
                <a:lnTo>
                  <a:pt x="250980" y="135229"/>
                </a:lnTo>
                <a:lnTo>
                  <a:pt x="242553" y="135229"/>
                </a:lnTo>
                <a:lnTo>
                  <a:pt x="242553" y="127025"/>
                </a:lnTo>
                <a:close/>
                <a:moveTo>
                  <a:pt x="259686" y="127025"/>
                </a:moveTo>
                <a:lnTo>
                  <a:pt x="259686" y="135229"/>
                </a:lnTo>
                <a:lnTo>
                  <a:pt x="251203" y="135229"/>
                </a:lnTo>
                <a:lnTo>
                  <a:pt x="251203" y="127025"/>
                </a:lnTo>
                <a:close/>
                <a:moveTo>
                  <a:pt x="268337" y="127025"/>
                </a:moveTo>
                <a:lnTo>
                  <a:pt x="268337" y="135229"/>
                </a:lnTo>
                <a:lnTo>
                  <a:pt x="259910" y="135229"/>
                </a:lnTo>
                <a:lnTo>
                  <a:pt x="259910" y="127025"/>
                </a:lnTo>
                <a:close/>
                <a:moveTo>
                  <a:pt x="276988" y="127025"/>
                </a:moveTo>
                <a:lnTo>
                  <a:pt x="276988" y="135229"/>
                </a:lnTo>
                <a:lnTo>
                  <a:pt x="268560" y="135229"/>
                </a:lnTo>
                <a:lnTo>
                  <a:pt x="268560" y="127025"/>
                </a:lnTo>
                <a:close/>
                <a:moveTo>
                  <a:pt x="17190" y="135452"/>
                </a:moveTo>
                <a:lnTo>
                  <a:pt x="17190" y="143712"/>
                </a:lnTo>
                <a:lnTo>
                  <a:pt x="8762" y="143712"/>
                </a:lnTo>
                <a:lnTo>
                  <a:pt x="8762" y="135452"/>
                </a:lnTo>
                <a:close/>
                <a:moveTo>
                  <a:pt x="25840" y="135452"/>
                </a:moveTo>
                <a:lnTo>
                  <a:pt x="25840" y="143712"/>
                </a:lnTo>
                <a:lnTo>
                  <a:pt x="17413" y="143712"/>
                </a:lnTo>
                <a:lnTo>
                  <a:pt x="17413" y="135452"/>
                </a:lnTo>
                <a:close/>
                <a:moveTo>
                  <a:pt x="34547" y="135452"/>
                </a:moveTo>
                <a:lnTo>
                  <a:pt x="34547" y="143712"/>
                </a:lnTo>
                <a:lnTo>
                  <a:pt x="26064" y="143712"/>
                </a:lnTo>
                <a:lnTo>
                  <a:pt x="26064" y="135452"/>
                </a:lnTo>
                <a:close/>
                <a:moveTo>
                  <a:pt x="43197" y="135452"/>
                </a:moveTo>
                <a:lnTo>
                  <a:pt x="43197" y="143712"/>
                </a:lnTo>
                <a:lnTo>
                  <a:pt x="34770" y="143712"/>
                </a:lnTo>
                <a:lnTo>
                  <a:pt x="34770" y="135452"/>
                </a:lnTo>
                <a:close/>
                <a:moveTo>
                  <a:pt x="51848" y="135452"/>
                </a:moveTo>
                <a:lnTo>
                  <a:pt x="51848" y="143712"/>
                </a:lnTo>
                <a:lnTo>
                  <a:pt x="43421" y="143712"/>
                </a:lnTo>
                <a:lnTo>
                  <a:pt x="43421" y="135452"/>
                </a:lnTo>
                <a:close/>
                <a:moveTo>
                  <a:pt x="60499" y="135452"/>
                </a:moveTo>
                <a:lnTo>
                  <a:pt x="60499" y="143712"/>
                </a:lnTo>
                <a:lnTo>
                  <a:pt x="52071" y="143712"/>
                </a:lnTo>
                <a:lnTo>
                  <a:pt x="52071" y="135452"/>
                </a:lnTo>
                <a:close/>
                <a:moveTo>
                  <a:pt x="69149" y="135452"/>
                </a:moveTo>
                <a:lnTo>
                  <a:pt x="69149" y="143712"/>
                </a:lnTo>
                <a:lnTo>
                  <a:pt x="60722" y="143712"/>
                </a:lnTo>
                <a:lnTo>
                  <a:pt x="60722" y="135452"/>
                </a:lnTo>
                <a:close/>
                <a:moveTo>
                  <a:pt x="77800" y="135452"/>
                </a:moveTo>
                <a:lnTo>
                  <a:pt x="77800" y="143712"/>
                </a:lnTo>
                <a:lnTo>
                  <a:pt x="69373" y="143712"/>
                </a:lnTo>
                <a:lnTo>
                  <a:pt x="69373" y="135452"/>
                </a:lnTo>
                <a:close/>
                <a:moveTo>
                  <a:pt x="86506" y="135452"/>
                </a:moveTo>
                <a:lnTo>
                  <a:pt x="86506" y="143712"/>
                </a:lnTo>
                <a:lnTo>
                  <a:pt x="78023" y="143712"/>
                </a:lnTo>
                <a:lnTo>
                  <a:pt x="78023" y="135452"/>
                </a:lnTo>
                <a:close/>
                <a:moveTo>
                  <a:pt x="95157" y="135452"/>
                </a:moveTo>
                <a:lnTo>
                  <a:pt x="95157" y="143712"/>
                </a:lnTo>
                <a:lnTo>
                  <a:pt x="86730" y="143712"/>
                </a:lnTo>
                <a:lnTo>
                  <a:pt x="86730" y="135452"/>
                </a:lnTo>
                <a:close/>
                <a:moveTo>
                  <a:pt x="103808" y="135452"/>
                </a:moveTo>
                <a:lnTo>
                  <a:pt x="103808" y="143712"/>
                </a:lnTo>
                <a:lnTo>
                  <a:pt x="95380" y="143712"/>
                </a:lnTo>
                <a:lnTo>
                  <a:pt x="95380" y="135452"/>
                </a:lnTo>
                <a:close/>
                <a:moveTo>
                  <a:pt x="112458" y="135452"/>
                </a:moveTo>
                <a:lnTo>
                  <a:pt x="112458" y="143712"/>
                </a:lnTo>
                <a:lnTo>
                  <a:pt x="104031" y="143712"/>
                </a:lnTo>
                <a:lnTo>
                  <a:pt x="104031" y="135452"/>
                </a:lnTo>
                <a:close/>
                <a:moveTo>
                  <a:pt x="121109" y="135452"/>
                </a:moveTo>
                <a:lnTo>
                  <a:pt x="121109" y="143712"/>
                </a:lnTo>
                <a:lnTo>
                  <a:pt x="112681" y="143712"/>
                </a:lnTo>
                <a:lnTo>
                  <a:pt x="112681" y="135452"/>
                </a:lnTo>
                <a:close/>
                <a:moveTo>
                  <a:pt x="129760" y="135452"/>
                </a:moveTo>
                <a:lnTo>
                  <a:pt x="129760" y="143712"/>
                </a:lnTo>
                <a:lnTo>
                  <a:pt x="121332" y="143712"/>
                </a:lnTo>
                <a:lnTo>
                  <a:pt x="121332" y="135452"/>
                </a:lnTo>
                <a:close/>
                <a:moveTo>
                  <a:pt x="138410" y="135452"/>
                </a:moveTo>
                <a:lnTo>
                  <a:pt x="138410" y="143712"/>
                </a:lnTo>
                <a:lnTo>
                  <a:pt x="129983" y="143712"/>
                </a:lnTo>
                <a:lnTo>
                  <a:pt x="129983" y="135452"/>
                </a:lnTo>
                <a:close/>
                <a:moveTo>
                  <a:pt x="147117" y="135452"/>
                </a:moveTo>
                <a:lnTo>
                  <a:pt x="147117" y="143712"/>
                </a:lnTo>
                <a:lnTo>
                  <a:pt x="138633" y="143712"/>
                </a:lnTo>
                <a:lnTo>
                  <a:pt x="138633" y="135452"/>
                </a:lnTo>
                <a:close/>
                <a:moveTo>
                  <a:pt x="155767" y="135452"/>
                </a:moveTo>
                <a:lnTo>
                  <a:pt x="155767" y="143712"/>
                </a:lnTo>
                <a:lnTo>
                  <a:pt x="147340" y="143712"/>
                </a:lnTo>
                <a:lnTo>
                  <a:pt x="147340" y="135452"/>
                </a:lnTo>
                <a:close/>
                <a:moveTo>
                  <a:pt x="164418" y="135452"/>
                </a:moveTo>
                <a:lnTo>
                  <a:pt x="164418" y="143712"/>
                </a:lnTo>
                <a:lnTo>
                  <a:pt x="155990" y="143712"/>
                </a:lnTo>
                <a:lnTo>
                  <a:pt x="155990" y="135452"/>
                </a:lnTo>
                <a:close/>
                <a:moveTo>
                  <a:pt x="173069" y="135452"/>
                </a:moveTo>
                <a:lnTo>
                  <a:pt x="173069" y="143712"/>
                </a:lnTo>
                <a:lnTo>
                  <a:pt x="164641" y="143712"/>
                </a:lnTo>
                <a:lnTo>
                  <a:pt x="164641" y="135452"/>
                </a:lnTo>
                <a:close/>
                <a:moveTo>
                  <a:pt x="181719" y="135452"/>
                </a:moveTo>
                <a:lnTo>
                  <a:pt x="181719" y="143712"/>
                </a:lnTo>
                <a:lnTo>
                  <a:pt x="173292" y="143712"/>
                </a:lnTo>
                <a:lnTo>
                  <a:pt x="173292" y="135452"/>
                </a:lnTo>
                <a:close/>
                <a:moveTo>
                  <a:pt x="190370" y="135452"/>
                </a:moveTo>
                <a:lnTo>
                  <a:pt x="190370" y="143712"/>
                </a:lnTo>
                <a:lnTo>
                  <a:pt x="181942" y="143712"/>
                </a:lnTo>
                <a:lnTo>
                  <a:pt x="181942" y="135452"/>
                </a:lnTo>
                <a:close/>
                <a:moveTo>
                  <a:pt x="199020" y="135452"/>
                </a:moveTo>
                <a:lnTo>
                  <a:pt x="199020" y="143712"/>
                </a:lnTo>
                <a:lnTo>
                  <a:pt x="190593" y="143712"/>
                </a:lnTo>
                <a:lnTo>
                  <a:pt x="190593" y="135452"/>
                </a:lnTo>
                <a:close/>
                <a:moveTo>
                  <a:pt x="207727" y="135452"/>
                </a:moveTo>
                <a:lnTo>
                  <a:pt x="207727" y="143712"/>
                </a:lnTo>
                <a:lnTo>
                  <a:pt x="199244" y="143712"/>
                </a:lnTo>
                <a:lnTo>
                  <a:pt x="199244" y="135452"/>
                </a:lnTo>
                <a:close/>
                <a:moveTo>
                  <a:pt x="216377" y="135452"/>
                </a:moveTo>
                <a:lnTo>
                  <a:pt x="216377" y="143712"/>
                </a:lnTo>
                <a:lnTo>
                  <a:pt x="207950" y="143712"/>
                </a:lnTo>
                <a:lnTo>
                  <a:pt x="207950" y="135452"/>
                </a:lnTo>
                <a:close/>
                <a:moveTo>
                  <a:pt x="225028" y="135452"/>
                </a:moveTo>
                <a:lnTo>
                  <a:pt x="225028" y="143712"/>
                </a:lnTo>
                <a:lnTo>
                  <a:pt x="216601" y="143712"/>
                </a:lnTo>
                <a:lnTo>
                  <a:pt x="216601" y="135452"/>
                </a:lnTo>
                <a:close/>
                <a:moveTo>
                  <a:pt x="233679" y="135452"/>
                </a:moveTo>
                <a:lnTo>
                  <a:pt x="233679" y="143712"/>
                </a:lnTo>
                <a:lnTo>
                  <a:pt x="225251" y="143712"/>
                </a:lnTo>
                <a:lnTo>
                  <a:pt x="225251" y="135452"/>
                </a:lnTo>
                <a:close/>
                <a:moveTo>
                  <a:pt x="242329" y="135452"/>
                </a:moveTo>
                <a:lnTo>
                  <a:pt x="242329" y="143712"/>
                </a:lnTo>
                <a:lnTo>
                  <a:pt x="233902" y="143712"/>
                </a:lnTo>
                <a:lnTo>
                  <a:pt x="233902" y="135452"/>
                </a:lnTo>
                <a:close/>
                <a:moveTo>
                  <a:pt x="250980" y="135452"/>
                </a:moveTo>
                <a:lnTo>
                  <a:pt x="250980" y="143712"/>
                </a:lnTo>
                <a:lnTo>
                  <a:pt x="242553" y="143712"/>
                </a:lnTo>
                <a:lnTo>
                  <a:pt x="242553" y="135452"/>
                </a:lnTo>
                <a:close/>
                <a:moveTo>
                  <a:pt x="259686" y="135452"/>
                </a:moveTo>
                <a:lnTo>
                  <a:pt x="259686" y="143712"/>
                </a:lnTo>
                <a:lnTo>
                  <a:pt x="251203" y="143712"/>
                </a:lnTo>
                <a:lnTo>
                  <a:pt x="251203" y="135452"/>
                </a:lnTo>
                <a:close/>
                <a:moveTo>
                  <a:pt x="268337" y="135452"/>
                </a:moveTo>
                <a:lnTo>
                  <a:pt x="268337" y="143712"/>
                </a:lnTo>
                <a:lnTo>
                  <a:pt x="259910" y="143712"/>
                </a:lnTo>
                <a:lnTo>
                  <a:pt x="259910" y="135452"/>
                </a:lnTo>
                <a:close/>
                <a:moveTo>
                  <a:pt x="276988" y="135452"/>
                </a:moveTo>
                <a:lnTo>
                  <a:pt x="276988" y="143712"/>
                </a:lnTo>
                <a:lnTo>
                  <a:pt x="268560" y="143712"/>
                </a:lnTo>
                <a:lnTo>
                  <a:pt x="268560" y="135452"/>
                </a:lnTo>
                <a:close/>
                <a:moveTo>
                  <a:pt x="17190" y="143935"/>
                </a:moveTo>
                <a:lnTo>
                  <a:pt x="17190" y="152139"/>
                </a:lnTo>
                <a:lnTo>
                  <a:pt x="8762" y="152139"/>
                </a:lnTo>
                <a:lnTo>
                  <a:pt x="8762" y="143935"/>
                </a:lnTo>
                <a:close/>
                <a:moveTo>
                  <a:pt x="25840" y="143935"/>
                </a:moveTo>
                <a:lnTo>
                  <a:pt x="25840" y="152139"/>
                </a:lnTo>
                <a:lnTo>
                  <a:pt x="17413" y="152139"/>
                </a:lnTo>
                <a:lnTo>
                  <a:pt x="17413" y="143935"/>
                </a:lnTo>
                <a:close/>
                <a:moveTo>
                  <a:pt x="34547" y="143935"/>
                </a:moveTo>
                <a:lnTo>
                  <a:pt x="34547" y="152139"/>
                </a:lnTo>
                <a:lnTo>
                  <a:pt x="26064" y="152139"/>
                </a:lnTo>
                <a:lnTo>
                  <a:pt x="26064" y="143935"/>
                </a:lnTo>
                <a:close/>
                <a:moveTo>
                  <a:pt x="43197" y="143935"/>
                </a:moveTo>
                <a:lnTo>
                  <a:pt x="43197" y="152139"/>
                </a:lnTo>
                <a:lnTo>
                  <a:pt x="34770" y="152139"/>
                </a:lnTo>
                <a:lnTo>
                  <a:pt x="34770" y="143935"/>
                </a:lnTo>
                <a:close/>
                <a:moveTo>
                  <a:pt x="51848" y="143935"/>
                </a:moveTo>
                <a:lnTo>
                  <a:pt x="51848" y="152139"/>
                </a:lnTo>
                <a:lnTo>
                  <a:pt x="43421" y="152139"/>
                </a:lnTo>
                <a:lnTo>
                  <a:pt x="43421" y="143935"/>
                </a:lnTo>
                <a:close/>
                <a:moveTo>
                  <a:pt x="60499" y="143935"/>
                </a:moveTo>
                <a:lnTo>
                  <a:pt x="60499" y="152139"/>
                </a:lnTo>
                <a:lnTo>
                  <a:pt x="52071" y="152139"/>
                </a:lnTo>
                <a:lnTo>
                  <a:pt x="52071" y="143935"/>
                </a:lnTo>
                <a:close/>
                <a:moveTo>
                  <a:pt x="69149" y="143935"/>
                </a:moveTo>
                <a:lnTo>
                  <a:pt x="69149" y="152139"/>
                </a:lnTo>
                <a:lnTo>
                  <a:pt x="60722" y="152139"/>
                </a:lnTo>
                <a:lnTo>
                  <a:pt x="60722" y="143935"/>
                </a:lnTo>
                <a:close/>
                <a:moveTo>
                  <a:pt x="77800" y="143935"/>
                </a:moveTo>
                <a:lnTo>
                  <a:pt x="77800" y="152139"/>
                </a:lnTo>
                <a:lnTo>
                  <a:pt x="69373" y="152139"/>
                </a:lnTo>
                <a:lnTo>
                  <a:pt x="69373" y="143935"/>
                </a:lnTo>
                <a:close/>
                <a:moveTo>
                  <a:pt x="86506" y="143935"/>
                </a:moveTo>
                <a:lnTo>
                  <a:pt x="86506" y="152139"/>
                </a:lnTo>
                <a:lnTo>
                  <a:pt x="78023" y="152139"/>
                </a:lnTo>
                <a:lnTo>
                  <a:pt x="78023" y="143935"/>
                </a:lnTo>
                <a:close/>
                <a:moveTo>
                  <a:pt x="95157" y="143935"/>
                </a:moveTo>
                <a:lnTo>
                  <a:pt x="95157" y="152139"/>
                </a:lnTo>
                <a:lnTo>
                  <a:pt x="86730" y="152139"/>
                </a:lnTo>
                <a:lnTo>
                  <a:pt x="86730" y="143935"/>
                </a:lnTo>
                <a:close/>
                <a:moveTo>
                  <a:pt x="103808" y="143935"/>
                </a:moveTo>
                <a:lnTo>
                  <a:pt x="103808" y="152139"/>
                </a:lnTo>
                <a:lnTo>
                  <a:pt x="95380" y="152139"/>
                </a:lnTo>
                <a:lnTo>
                  <a:pt x="95380" y="143935"/>
                </a:lnTo>
                <a:close/>
                <a:moveTo>
                  <a:pt x="112458" y="143935"/>
                </a:moveTo>
                <a:lnTo>
                  <a:pt x="112458" y="152139"/>
                </a:lnTo>
                <a:lnTo>
                  <a:pt x="104031" y="152139"/>
                </a:lnTo>
                <a:lnTo>
                  <a:pt x="104031" y="143935"/>
                </a:lnTo>
                <a:close/>
                <a:moveTo>
                  <a:pt x="121109" y="143935"/>
                </a:moveTo>
                <a:lnTo>
                  <a:pt x="121109" y="152139"/>
                </a:lnTo>
                <a:lnTo>
                  <a:pt x="112681" y="152139"/>
                </a:lnTo>
                <a:lnTo>
                  <a:pt x="112681" y="143935"/>
                </a:lnTo>
                <a:close/>
                <a:moveTo>
                  <a:pt x="129760" y="143935"/>
                </a:moveTo>
                <a:lnTo>
                  <a:pt x="129760" y="152139"/>
                </a:lnTo>
                <a:lnTo>
                  <a:pt x="121332" y="152139"/>
                </a:lnTo>
                <a:lnTo>
                  <a:pt x="121332" y="143935"/>
                </a:lnTo>
                <a:close/>
                <a:moveTo>
                  <a:pt x="138410" y="143935"/>
                </a:moveTo>
                <a:lnTo>
                  <a:pt x="138410" y="152139"/>
                </a:lnTo>
                <a:lnTo>
                  <a:pt x="129983" y="152139"/>
                </a:lnTo>
                <a:lnTo>
                  <a:pt x="129983" y="143935"/>
                </a:lnTo>
                <a:close/>
                <a:moveTo>
                  <a:pt x="147117" y="143935"/>
                </a:moveTo>
                <a:lnTo>
                  <a:pt x="147117" y="152139"/>
                </a:lnTo>
                <a:lnTo>
                  <a:pt x="138633" y="152139"/>
                </a:lnTo>
                <a:lnTo>
                  <a:pt x="138633" y="143935"/>
                </a:lnTo>
                <a:close/>
                <a:moveTo>
                  <a:pt x="155767" y="143935"/>
                </a:moveTo>
                <a:lnTo>
                  <a:pt x="155767" y="152139"/>
                </a:lnTo>
                <a:lnTo>
                  <a:pt x="147340" y="152139"/>
                </a:lnTo>
                <a:lnTo>
                  <a:pt x="147340" y="143935"/>
                </a:lnTo>
                <a:close/>
                <a:moveTo>
                  <a:pt x="164418" y="143935"/>
                </a:moveTo>
                <a:lnTo>
                  <a:pt x="164418" y="152139"/>
                </a:lnTo>
                <a:lnTo>
                  <a:pt x="155990" y="152139"/>
                </a:lnTo>
                <a:lnTo>
                  <a:pt x="155990" y="143935"/>
                </a:lnTo>
                <a:close/>
                <a:moveTo>
                  <a:pt x="173069" y="143935"/>
                </a:moveTo>
                <a:lnTo>
                  <a:pt x="173069" y="152139"/>
                </a:lnTo>
                <a:lnTo>
                  <a:pt x="164641" y="152139"/>
                </a:lnTo>
                <a:lnTo>
                  <a:pt x="164641" y="143935"/>
                </a:lnTo>
                <a:close/>
                <a:moveTo>
                  <a:pt x="181719" y="143935"/>
                </a:moveTo>
                <a:lnTo>
                  <a:pt x="181719" y="152139"/>
                </a:lnTo>
                <a:lnTo>
                  <a:pt x="173292" y="152139"/>
                </a:lnTo>
                <a:lnTo>
                  <a:pt x="173292" y="143935"/>
                </a:lnTo>
                <a:close/>
                <a:moveTo>
                  <a:pt x="190370" y="143935"/>
                </a:moveTo>
                <a:lnTo>
                  <a:pt x="190370" y="152139"/>
                </a:lnTo>
                <a:lnTo>
                  <a:pt x="181942" y="152139"/>
                </a:lnTo>
                <a:lnTo>
                  <a:pt x="181942" y="143935"/>
                </a:lnTo>
                <a:close/>
                <a:moveTo>
                  <a:pt x="199020" y="143935"/>
                </a:moveTo>
                <a:lnTo>
                  <a:pt x="199020" y="152139"/>
                </a:lnTo>
                <a:lnTo>
                  <a:pt x="190593" y="152139"/>
                </a:lnTo>
                <a:lnTo>
                  <a:pt x="190593" y="143935"/>
                </a:lnTo>
                <a:close/>
                <a:moveTo>
                  <a:pt x="207727" y="143935"/>
                </a:moveTo>
                <a:lnTo>
                  <a:pt x="207727" y="152139"/>
                </a:lnTo>
                <a:lnTo>
                  <a:pt x="199244" y="152139"/>
                </a:lnTo>
                <a:lnTo>
                  <a:pt x="199244" y="143935"/>
                </a:lnTo>
                <a:close/>
                <a:moveTo>
                  <a:pt x="216377" y="143935"/>
                </a:moveTo>
                <a:lnTo>
                  <a:pt x="216377" y="152139"/>
                </a:lnTo>
                <a:lnTo>
                  <a:pt x="207950" y="152139"/>
                </a:lnTo>
                <a:lnTo>
                  <a:pt x="207950" y="143935"/>
                </a:lnTo>
                <a:close/>
                <a:moveTo>
                  <a:pt x="225028" y="143935"/>
                </a:moveTo>
                <a:lnTo>
                  <a:pt x="225028" y="152139"/>
                </a:lnTo>
                <a:lnTo>
                  <a:pt x="216601" y="152139"/>
                </a:lnTo>
                <a:lnTo>
                  <a:pt x="216601" y="143935"/>
                </a:lnTo>
                <a:close/>
                <a:moveTo>
                  <a:pt x="233679" y="143935"/>
                </a:moveTo>
                <a:lnTo>
                  <a:pt x="233679" y="152139"/>
                </a:lnTo>
                <a:lnTo>
                  <a:pt x="225251" y="152139"/>
                </a:lnTo>
                <a:lnTo>
                  <a:pt x="225251" y="143935"/>
                </a:lnTo>
                <a:close/>
                <a:moveTo>
                  <a:pt x="242329" y="143935"/>
                </a:moveTo>
                <a:lnTo>
                  <a:pt x="242329" y="152139"/>
                </a:lnTo>
                <a:lnTo>
                  <a:pt x="233902" y="152139"/>
                </a:lnTo>
                <a:lnTo>
                  <a:pt x="233902" y="143935"/>
                </a:lnTo>
                <a:close/>
                <a:moveTo>
                  <a:pt x="250980" y="143935"/>
                </a:moveTo>
                <a:lnTo>
                  <a:pt x="250980" y="152139"/>
                </a:lnTo>
                <a:lnTo>
                  <a:pt x="242553" y="152139"/>
                </a:lnTo>
                <a:lnTo>
                  <a:pt x="242553" y="143935"/>
                </a:lnTo>
                <a:close/>
                <a:moveTo>
                  <a:pt x="259686" y="143935"/>
                </a:moveTo>
                <a:lnTo>
                  <a:pt x="259686" y="152139"/>
                </a:lnTo>
                <a:lnTo>
                  <a:pt x="251203" y="152139"/>
                </a:lnTo>
                <a:lnTo>
                  <a:pt x="251203" y="143935"/>
                </a:lnTo>
                <a:close/>
                <a:moveTo>
                  <a:pt x="268337" y="143935"/>
                </a:moveTo>
                <a:lnTo>
                  <a:pt x="268337" y="152139"/>
                </a:lnTo>
                <a:lnTo>
                  <a:pt x="259910" y="152139"/>
                </a:lnTo>
                <a:lnTo>
                  <a:pt x="259910" y="143935"/>
                </a:lnTo>
                <a:close/>
                <a:moveTo>
                  <a:pt x="276988" y="143935"/>
                </a:moveTo>
                <a:lnTo>
                  <a:pt x="276988" y="152139"/>
                </a:lnTo>
                <a:lnTo>
                  <a:pt x="268560" y="152139"/>
                </a:lnTo>
                <a:lnTo>
                  <a:pt x="268560" y="143935"/>
                </a:lnTo>
                <a:close/>
                <a:moveTo>
                  <a:pt x="8539" y="0"/>
                </a:moveTo>
                <a:lnTo>
                  <a:pt x="8539" y="8372"/>
                </a:lnTo>
                <a:lnTo>
                  <a:pt x="0" y="8372"/>
                </a:lnTo>
                <a:lnTo>
                  <a:pt x="0" y="8595"/>
                </a:lnTo>
                <a:lnTo>
                  <a:pt x="8539" y="8595"/>
                </a:lnTo>
                <a:lnTo>
                  <a:pt x="8539" y="16799"/>
                </a:lnTo>
                <a:lnTo>
                  <a:pt x="0" y="16799"/>
                </a:lnTo>
                <a:lnTo>
                  <a:pt x="0" y="17022"/>
                </a:lnTo>
                <a:lnTo>
                  <a:pt x="8539" y="17022"/>
                </a:lnTo>
                <a:lnTo>
                  <a:pt x="8539" y="25282"/>
                </a:lnTo>
                <a:lnTo>
                  <a:pt x="0" y="25282"/>
                </a:lnTo>
                <a:lnTo>
                  <a:pt x="0" y="25505"/>
                </a:lnTo>
                <a:lnTo>
                  <a:pt x="8539" y="25505"/>
                </a:lnTo>
                <a:lnTo>
                  <a:pt x="8539" y="33709"/>
                </a:lnTo>
                <a:lnTo>
                  <a:pt x="0" y="33709"/>
                </a:lnTo>
                <a:lnTo>
                  <a:pt x="0" y="33933"/>
                </a:lnTo>
                <a:lnTo>
                  <a:pt x="8539" y="33933"/>
                </a:lnTo>
                <a:lnTo>
                  <a:pt x="8539" y="42193"/>
                </a:lnTo>
                <a:lnTo>
                  <a:pt x="0" y="42193"/>
                </a:lnTo>
                <a:lnTo>
                  <a:pt x="0" y="42416"/>
                </a:lnTo>
                <a:lnTo>
                  <a:pt x="8539" y="42416"/>
                </a:lnTo>
                <a:lnTo>
                  <a:pt x="8539" y="50620"/>
                </a:lnTo>
                <a:lnTo>
                  <a:pt x="0" y="50620"/>
                </a:lnTo>
                <a:lnTo>
                  <a:pt x="0" y="50843"/>
                </a:lnTo>
                <a:lnTo>
                  <a:pt x="8539" y="50843"/>
                </a:lnTo>
                <a:lnTo>
                  <a:pt x="8539" y="59103"/>
                </a:lnTo>
                <a:lnTo>
                  <a:pt x="0" y="59103"/>
                </a:lnTo>
                <a:lnTo>
                  <a:pt x="0" y="59326"/>
                </a:lnTo>
                <a:lnTo>
                  <a:pt x="8539" y="59326"/>
                </a:lnTo>
                <a:lnTo>
                  <a:pt x="8539" y="67586"/>
                </a:lnTo>
                <a:lnTo>
                  <a:pt x="0" y="67586"/>
                </a:lnTo>
                <a:lnTo>
                  <a:pt x="0" y="67810"/>
                </a:lnTo>
                <a:lnTo>
                  <a:pt x="8539" y="67810"/>
                </a:lnTo>
                <a:lnTo>
                  <a:pt x="8539" y="76014"/>
                </a:lnTo>
                <a:lnTo>
                  <a:pt x="0" y="76014"/>
                </a:lnTo>
                <a:lnTo>
                  <a:pt x="0" y="76237"/>
                </a:lnTo>
                <a:lnTo>
                  <a:pt x="8539" y="76237"/>
                </a:lnTo>
                <a:lnTo>
                  <a:pt x="8539" y="84497"/>
                </a:lnTo>
                <a:lnTo>
                  <a:pt x="0" y="84497"/>
                </a:lnTo>
                <a:lnTo>
                  <a:pt x="0" y="84720"/>
                </a:lnTo>
                <a:lnTo>
                  <a:pt x="8539" y="84720"/>
                </a:lnTo>
                <a:lnTo>
                  <a:pt x="8539" y="92924"/>
                </a:lnTo>
                <a:lnTo>
                  <a:pt x="0" y="92924"/>
                </a:lnTo>
                <a:lnTo>
                  <a:pt x="0" y="93148"/>
                </a:lnTo>
                <a:lnTo>
                  <a:pt x="8539" y="93148"/>
                </a:lnTo>
                <a:lnTo>
                  <a:pt x="8539" y="101408"/>
                </a:lnTo>
                <a:lnTo>
                  <a:pt x="0" y="101408"/>
                </a:lnTo>
                <a:lnTo>
                  <a:pt x="0" y="101631"/>
                </a:lnTo>
                <a:lnTo>
                  <a:pt x="8539" y="101631"/>
                </a:lnTo>
                <a:lnTo>
                  <a:pt x="8539" y="109891"/>
                </a:lnTo>
                <a:lnTo>
                  <a:pt x="0" y="109891"/>
                </a:lnTo>
                <a:lnTo>
                  <a:pt x="0" y="110114"/>
                </a:lnTo>
                <a:lnTo>
                  <a:pt x="8539" y="110114"/>
                </a:lnTo>
                <a:lnTo>
                  <a:pt x="8539" y="118318"/>
                </a:lnTo>
                <a:lnTo>
                  <a:pt x="0" y="118318"/>
                </a:lnTo>
                <a:lnTo>
                  <a:pt x="0" y="118541"/>
                </a:lnTo>
                <a:lnTo>
                  <a:pt x="8539" y="118541"/>
                </a:lnTo>
                <a:lnTo>
                  <a:pt x="8539" y="126801"/>
                </a:lnTo>
                <a:lnTo>
                  <a:pt x="0" y="126801"/>
                </a:lnTo>
                <a:lnTo>
                  <a:pt x="0" y="127025"/>
                </a:lnTo>
                <a:lnTo>
                  <a:pt x="8539" y="127025"/>
                </a:lnTo>
                <a:lnTo>
                  <a:pt x="8539" y="135229"/>
                </a:lnTo>
                <a:lnTo>
                  <a:pt x="0" y="135229"/>
                </a:lnTo>
                <a:lnTo>
                  <a:pt x="0" y="135452"/>
                </a:lnTo>
                <a:lnTo>
                  <a:pt x="8539" y="135452"/>
                </a:lnTo>
                <a:lnTo>
                  <a:pt x="8539" y="143712"/>
                </a:lnTo>
                <a:lnTo>
                  <a:pt x="0" y="143712"/>
                </a:lnTo>
                <a:lnTo>
                  <a:pt x="0" y="143935"/>
                </a:lnTo>
                <a:lnTo>
                  <a:pt x="8539" y="143935"/>
                </a:lnTo>
                <a:lnTo>
                  <a:pt x="8539" y="152139"/>
                </a:lnTo>
                <a:lnTo>
                  <a:pt x="0" y="152139"/>
                </a:lnTo>
                <a:lnTo>
                  <a:pt x="0" y="152362"/>
                </a:lnTo>
                <a:lnTo>
                  <a:pt x="8539" y="152362"/>
                </a:lnTo>
                <a:lnTo>
                  <a:pt x="8539" y="160734"/>
                </a:lnTo>
                <a:lnTo>
                  <a:pt x="8762" y="160734"/>
                </a:lnTo>
                <a:lnTo>
                  <a:pt x="8762" y="152362"/>
                </a:lnTo>
                <a:lnTo>
                  <a:pt x="17190" y="152362"/>
                </a:lnTo>
                <a:lnTo>
                  <a:pt x="17190" y="160734"/>
                </a:lnTo>
                <a:lnTo>
                  <a:pt x="17413" y="160734"/>
                </a:lnTo>
                <a:lnTo>
                  <a:pt x="17413" y="152362"/>
                </a:lnTo>
                <a:lnTo>
                  <a:pt x="25840" y="152362"/>
                </a:lnTo>
                <a:lnTo>
                  <a:pt x="25840" y="160734"/>
                </a:lnTo>
                <a:lnTo>
                  <a:pt x="26064" y="160734"/>
                </a:lnTo>
                <a:lnTo>
                  <a:pt x="26064" y="152362"/>
                </a:lnTo>
                <a:lnTo>
                  <a:pt x="34547" y="152362"/>
                </a:lnTo>
                <a:lnTo>
                  <a:pt x="34547" y="160734"/>
                </a:lnTo>
                <a:lnTo>
                  <a:pt x="34770" y="160734"/>
                </a:lnTo>
                <a:lnTo>
                  <a:pt x="34770" y="152362"/>
                </a:lnTo>
                <a:lnTo>
                  <a:pt x="43197" y="152362"/>
                </a:lnTo>
                <a:lnTo>
                  <a:pt x="43197" y="160734"/>
                </a:lnTo>
                <a:lnTo>
                  <a:pt x="43421" y="160734"/>
                </a:lnTo>
                <a:lnTo>
                  <a:pt x="43421" y="152362"/>
                </a:lnTo>
                <a:lnTo>
                  <a:pt x="51848" y="152362"/>
                </a:lnTo>
                <a:lnTo>
                  <a:pt x="51848" y="160734"/>
                </a:lnTo>
                <a:lnTo>
                  <a:pt x="52071" y="160734"/>
                </a:lnTo>
                <a:lnTo>
                  <a:pt x="52071" y="152362"/>
                </a:lnTo>
                <a:lnTo>
                  <a:pt x="60499" y="152362"/>
                </a:lnTo>
                <a:lnTo>
                  <a:pt x="60499" y="160734"/>
                </a:lnTo>
                <a:lnTo>
                  <a:pt x="60722" y="160734"/>
                </a:lnTo>
                <a:lnTo>
                  <a:pt x="60722" y="152362"/>
                </a:lnTo>
                <a:lnTo>
                  <a:pt x="69149" y="152362"/>
                </a:lnTo>
                <a:lnTo>
                  <a:pt x="69149" y="160734"/>
                </a:lnTo>
                <a:lnTo>
                  <a:pt x="69373" y="160734"/>
                </a:lnTo>
                <a:lnTo>
                  <a:pt x="69373" y="152362"/>
                </a:lnTo>
                <a:lnTo>
                  <a:pt x="77800" y="152362"/>
                </a:lnTo>
                <a:lnTo>
                  <a:pt x="77800" y="160734"/>
                </a:lnTo>
                <a:lnTo>
                  <a:pt x="78023" y="160734"/>
                </a:lnTo>
                <a:lnTo>
                  <a:pt x="78023" y="152362"/>
                </a:lnTo>
                <a:lnTo>
                  <a:pt x="86506" y="152362"/>
                </a:lnTo>
                <a:lnTo>
                  <a:pt x="86506" y="160734"/>
                </a:lnTo>
                <a:lnTo>
                  <a:pt x="86730" y="160734"/>
                </a:lnTo>
                <a:lnTo>
                  <a:pt x="86730" y="152362"/>
                </a:lnTo>
                <a:lnTo>
                  <a:pt x="95157" y="152362"/>
                </a:lnTo>
                <a:lnTo>
                  <a:pt x="95157" y="160734"/>
                </a:lnTo>
                <a:lnTo>
                  <a:pt x="95380" y="160734"/>
                </a:lnTo>
                <a:lnTo>
                  <a:pt x="95380" y="152362"/>
                </a:lnTo>
                <a:lnTo>
                  <a:pt x="103808" y="152362"/>
                </a:lnTo>
                <a:lnTo>
                  <a:pt x="103808" y="160734"/>
                </a:lnTo>
                <a:lnTo>
                  <a:pt x="104031" y="160734"/>
                </a:lnTo>
                <a:lnTo>
                  <a:pt x="104031" y="152362"/>
                </a:lnTo>
                <a:lnTo>
                  <a:pt x="112458" y="152362"/>
                </a:lnTo>
                <a:lnTo>
                  <a:pt x="112458" y="160734"/>
                </a:lnTo>
                <a:lnTo>
                  <a:pt x="112681" y="160734"/>
                </a:lnTo>
                <a:lnTo>
                  <a:pt x="112681" y="152362"/>
                </a:lnTo>
                <a:lnTo>
                  <a:pt x="121109" y="152362"/>
                </a:lnTo>
                <a:lnTo>
                  <a:pt x="121109" y="160734"/>
                </a:lnTo>
                <a:lnTo>
                  <a:pt x="121332" y="160734"/>
                </a:lnTo>
                <a:lnTo>
                  <a:pt x="121332" y="152362"/>
                </a:lnTo>
                <a:lnTo>
                  <a:pt x="129760" y="152362"/>
                </a:lnTo>
                <a:lnTo>
                  <a:pt x="129760" y="160734"/>
                </a:lnTo>
                <a:lnTo>
                  <a:pt x="129983" y="160734"/>
                </a:lnTo>
                <a:lnTo>
                  <a:pt x="129983" y="152362"/>
                </a:lnTo>
                <a:lnTo>
                  <a:pt x="138410" y="152362"/>
                </a:lnTo>
                <a:lnTo>
                  <a:pt x="138410" y="160734"/>
                </a:lnTo>
                <a:lnTo>
                  <a:pt x="138633" y="160734"/>
                </a:lnTo>
                <a:lnTo>
                  <a:pt x="138633" y="152362"/>
                </a:lnTo>
                <a:lnTo>
                  <a:pt x="147117" y="152362"/>
                </a:lnTo>
                <a:lnTo>
                  <a:pt x="147117" y="160734"/>
                </a:lnTo>
                <a:lnTo>
                  <a:pt x="147340" y="160734"/>
                </a:lnTo>
                <a:lnTo>
                  <a:pt x="147340" y="152362"/>
                </a:lnTo>
                <a:lnTo>
                  <a:pt x="155767" y="152362"/>
                </a:lnTo>
                <a:lnTo>
                  <a:pt x="155767" y="160734"/>
                </a:lnTo>
                <a:lnTo>
                  <a:pt x="155990" y="160734"/>
                </a:lnTo>
                <a:lnTo>
                  <a:pt x="155990" y="152362"/>
                </a:lnTo>
                <a:lnTo>
                  <a:pt x="164418" y="152362"/>
                </a:lnTo>
                <a:lnTo>
                  <a:pt x="164418" y="160734"/>
                </a:lnTo>
                <a:lnTo>
                  <a:pt x="164641" y="160734"/>
                </a:lnTo>
                <a:lnTo>
                  <a:pt x="164641" y="152362"/>
                </a:lnTo>
                <a:lnTo>
                  <a:pt x="173069" y="152362"/>
                </a:lnTo>
                <a:lnTo>
                  <a:pt x="173069" y="160734"/>
                </a:lnTo>
                <a:lnTo>
                  <a:pt x="173292" y="160734"/>
                </a:lnTo>
                <a:lnTo>
                  <a:pt x="173292" y="152362"/>
                </a:lnTo>
                <a:lnTo>
                  <a:pt x="181719" y="152362"/>
                </a:lnTo>
                <a:lnTo>
                  <a:pt x="181719" y="160734"/>
                </a:lnTo>
                <a:lnTo>
                  <a:pt x="181942" y="160734"/>
                </a:lnTo>
                <a:lnTo>
                  <a:pt x="181942" y="152362"/>
                </a:lnTo>
                <a:lnTo>
                  <a:pt x="190370" y="152362"/>
                </a:lnTo>
                <a:lnTo>
                  <a:pt x="190370" y="160734"/>
                </a:lnTo>
                <a:lnTo>
                  <a:pt x="190593" y="160734"/>
                </a:lnTo>
                <a:lnTo>
                  <a:pt x="190593" y="152362"/>
                </a:lnTo>
                <a:lnTo>
                  <a:pt x="199020" y="152362"/>
                </a:lnTo>
                <a:lnTo>
                  <a:pt x="199020" y="160734"/>
                </a:lnTo>
                <a:lnTo>
                  <a:pt x="199244" y="160734"/>
                </a:lnTo>
                <a:lnTo>
                  <a:pt x="199244" y="152362"/>
                </a:lnTo>
                <a:lnTo>
                  <a:pt x="207727" y="152362"/>
                </a:lnTo>
                <a:lnTo>
                  <a:pt x="207727" y="160734"/>
                </a:lnTo>
                <a:lnTo>
                  <a:pt x="207950" y="160734"/>
                </a:lnTo>
                <a:lnTo>
                  <a:pt x="207950" y="152362"/>
                </a:lnTo>
                <a:lnTo>
                  <a:pt x="216377" y="152362"/>
                </a:lnTo>
                <a:lnTo>
                  <a:pt x="216377" y="160734"/>
                </a:lnTo>
                <a:lnTo>
                  <a:pt x="216601" y="160734"/>
                </a:lnTo>
                <a:lnTo>
                  <a:pt x="216601" y="152362"/>
                </a:lnTo>
                <a:lnTo>
                  <a:pt x="225028" y="152362"/>
                </a:lnTo>
                <a:lnTo>
                  <a:pt x="225028" y="160734"/>
                </a:lnTo>
                <a:lnTo>
                  <a:pt x="225251" y="160734"/>
                </a:lnTo>
                <a:lnTo>
                  <a:pt x="225251" y="152362"/>
                </a:lnTo>
                <a:lnTo>
                  <a:pt x="233679" y="152362"/>
                </a:lnTo>
                <a:lnTo>
                  <a:pt x="233679" y="160734"/>
                </a:lnTo>
                <a:lnTo>
                  <a:pt x="233902" y="160734"/>
                </a:lnTo>
                <a:lnTo>
                  <a:pt x="233902" y="152362"/>
                </a:lnTo>
                <a:lnTo>
                  <a:pt x="242329" y="152362"/>
                </a:lnTo>
                <a:lnTo>
                  <a:pt x="242329" y="160734"/>
                </a:lnTo>
                <a:lnTo>
                  <a:pt x="242553" y="160734"/>
                </a:lnTo>
                <a:lnTo>
                  <a:pt x="242553" y="152362"/>
                </a:lnTo>
                <a:lnTo>
                  <a:pt x="250980" y="152362"/>
                </a:lnTo>
                <a:lnTo>
                  <a:pt x="250980" y="160734"/>
                </a:lnTo>
                <a:lnTo>
                  <a:pt x="251203" y="160734"/>
                </a:lnTo>
                <a:lnTo>
                  <a:pt x="251203" y="152362"/>
                </a:lnTo>
                <a:lnTo>
                  <a:pt x="259686" y="152362"/>
                </a:lnTo>
                <a:lnTo>
                  <a:pt x="259686" y="160734"/>
                </a:lnTo>
                <a:lnTo>
                  <a:pt x="259910" y="160734"/>
                </a:lnTo>
                <a:lnTo>
                  <a:pt x="259910" y="152362"/>
                </a:lnTo>
                <a:lnTo>
                  <a:pt x="268337" y="152362"/>
                </a:lnTo>
                <a:lnTo>
                  <a:pt x="268337" y="160734"/>
                </a:lnTo>
                <a:lnTo>
                  <a:pt x="268560" y="160734"/>
                </a:lnTo>
                <a:lnTo>
                  <a:pt x="268560" y="152362"/>
                </a:lnTo>
                <a:lnTo>
                  <a:pt x="276988" y="152362"/>
                </a:lnTo>
                <a:lnTo>
                  <a:pt x="276988" y="160734"/>
                </a:lnTo>
                <a:lnTo>
                  <a:pt x="277211" y="160734"/>
                </a:lnTo>
                <a:lnTo>
                  <a:pt x="277211" y="152362"/>
                </a:lnTo>
                <a:lnTo>
                  <a:pt x="285750" y="152362"/>
                </a:lnTo>
                <a:lnTo>
                  <a:pt x="285750" y="152139"/>
                </a:lnTo>
                <a:lnTo>
                  <a:pt x="277211" y="152139"/>
                </a:lnTo>
                <a:lnTo>
                  <a:pt x="277211" y="143935"/>
                </a:lnTo>
                <a:lnTo>
                  <a:pt x="285750" y="143935"/>
                </a:lnTo>
                <a:lnTo>
                  <a:pt x="285750" y="143712"/>
                </a:lnTo>
                <a:lnTo>
                  <a:pt x="277211" y="143712"/>
                </a:lnTo>
                <a:lnTo>
                  <a:pt x="277211" y="135452"/>
                </a:lnTo>
                <a:lnTo>
                  <a:pt x="285750" y="135452"/>
                </a:lnTo>
                <a:lnTo>
                  <a:pt x="285750" y="135229"/>
                </a:lnTo>
                <a:lnTo>
                  <a:pt x="277211" y="135229"/>
                </a:lnTo>
                <a:lnTo>
                  <a:pt x="277211" y="127025"/>
                </a:lnTo>
                <a:lnTo>
                  <a:pt x="285750" y="127025"/>
                </a:lnTo>
                <a:lnTo>
                  <a:pt x="285750" y="126801"/>
                </a:lnTo>
                <a:lnTo>
                  <a:pt x="277211" y="126801"/>
                </a:lnTo>
                <a:lnTo>
                  <a:pt x="277211" y="118541"/>
                </a:lnTo>
                <a:lnTo>
                  <a:pt x="285750" y="118541"/>
                </a:lnTo>
                <a:lnTo>
                  <a:pt x="285750" y="118318"/>
                </a:lnTo>
                <a:lnTo>
                  <a:pt x="277211" y="118318"/>
                </a:lnTo>
                <a:lnTo>
                  <a:pt x="277211" y="110114"/>
                </a:lnTo>
                <a:lnTo>
                  <a:pt x="285750" y="110114"/>
                </a:lnTo>
                <a:lnTo>
                  <a:pt x="285750" y="109891"/>
                </a:lnTo>
                <a:lnTo>
                  <a:pt x="277211" y="109891"/>
                </a:lnTo>
                <a:lnTo>
                  <a:pt x="277211" y="101631"/>
                </a:lnTo>
                <a:lnTo>
                  <a:pt x="285750" y="101631"/>
                </a:lnTo>
                <a:lnTo>
                  <a:pt x="285750" y="101408"/>
                </a:lnTo>
                <a:lnTo>
                  <a:pt x="277211" y="101408"/>
                </a:lnTo>
                <a:lnTo>
                  <a:pt x="277211" y="93148"/>
                </a:lnTo>
                <a:lnTo>
                  <a:pt x="285750" y="93148"/>
                </a:lnTo>
                <a:lnTo>
                  <a:pt x="285750" y="92924"/>
                </a:lnTo>
                <a:lnTo>
                  <a:pt x="277211" y="92924"/>
                </a:lnTo>
                <a:lnTo>
                  <a:pt x="277211" y="84720"/>
                </a:lnTo>
                <a:lnTo>
                  <a:pt x="285750" y="84720"/>
                </a:lnTo>
                <a:lnTo>
                  <a:pt x="285750" y="84497"/>
                </a:lnTo>
                <a:lnTo>
                  <a:pt x="277211" y="84497"/>
                </a:lnTo>
                <a:lnTo>
                  <a:pt x="277211" y="76237"/>
                </a:lnTo>
                <a:lnTo>
                  <a:pt x="285750" y="76237"/>
                </a:lnTo>
                <a:lnTo>
                  <a:pt x="285750" y="76014"/>
                </a:lnTo>
                <a:lnTo>
                  <a:pt x="277211" y="76014"/>
                </a:lnTo>
                <a:lnTo>
                  <a:pt x="277211" y="67810"/>
                </a:lnTo>
                <a:lnTo>
                  <a:pt x="285750" y="67810"/>
                </a:lnTo>
                <a:lnTo>
                  <a:pt x="285750" y="67586"/>
                </a:lnTo>
                <a:lnTo>
                  <a:pt x="277211" y="67586"/>
                </a:lnTo>
                <a:lnTo>
                  <a:pt x="277211" y="59326"/>
                </a:lnTo>
                <a:lnTo>
                  <a:pt x="285750" y="59326"/>
                </a:lnTo>
                <a:lnTo>
                  <a:pt x="285750" y="59103"/>
                </a:lnTo>
                <a:lnTo>
                  <a:pt x="277211" y="59103"/>
                </a:lnTo>
                <a:lnTo>
                  <a:pt x="277211" y="50843"/>
                </a:lnTo>
                <a:lnTo>
                  <a:pt x="285750" y="50843"/>
                </a:lnTo>
                <a:lnTo>
                  <a:pt x="285750" y="50620"/>
                </a:lnTo>
                <a:lnTo>
                  <a:pt x="277211" y="50620"/>
                </a:lnTo>
                <a:lnTo>
                  <a:pt x="277211" y="42416"/>
                </a:lnTo>
                <a:lnTo>
                  <a:pt x="285750" y="42416"/>
                </a:lnTo>
                <a:lnTo>
                  <a:pt x="285750" y="42193"/>
                </a:lnTo>
                <a:lnTo>
                  <a:pt x="277211" y="42193"/>
                </a:lnTo>
                <a:lnTo>
                  <a:pt x="277211" y="33933"/>
                </a:lnTo>
                <a:lnTo>
                  <a:pt x="285750" y="33933"/>
                </a:lnTo>
                <a:lnTo>
                  <a:pt x="285750" y="33709"/>
                </a:lnTo>
                <a:lnTo>
                  <a:pt x="277211" y="33709"/>
                </a:lnTo>
                <a:lnTo>
                  <a:pt x="277211" y="25505"/>
                </a:lnTo>
                <a:lnTo>
                  <a:pt x="285750" y="25505"/>
                </a:lnTo>
                <a:lnTo>
                  <a:pt x="285750" y="25282"/>
                </a:lnTo>
                <a:lnTo>
                  <a:pt x="277211" y="25282"/>
                </a:lnTo>
                <a:lnTo>
                  <a:pt x="277211" y="17022"/>
                </a:lnTo>
                <a:lnTo>
                  <a:pt x="285750" y="17022"/>
                </a:lnTo>
                <a:lnTo>
                  <a:pt x="285750" y="16799"/>
                </a:lnTo>
                <a:lnTo>
                  <a:pt x="277211" y="16799"/>
                </a:lnTo>
                <a:lnTo>
                  <a:pt x="277211" y="8595"/>
                </a:lnTo>
                <a:lnTo>
                  <a:pt x="285750" y="8595"/>
                </a:lnTo>
                <a:lnTo>
                  <a:pt x="285750" y="8372"/>
                </a:lnTo>
                <a:lnTo>
                  <a:pt x="277211" y="8372"/>
                </a:lnTo>
                <a:lnTo>
                  <a:pt x="277211" y="0"/>
                </a:lnTo>
                <a:lnTo>
                  <a:pt x="276988" y="0"/>
                </a:lnTo>
                <a:lnTo>
                  <a:pt x="276988" y="8372"/>
                </a:lnTo>
                <a:lnTo>
                  <a:pt x="268560" y="8372"/>
                </a:lnTo>
                <a:lnTo>
                  <a:pt x="268560" y="0"/>
                </a:lnTo>
                <a:lnTo>
                  <a:pt x="268337" y="0"/>
                </a:lnTo>
                <a:lnTo>
                  <a:pt x="268337" y="8372"/>
                </a:lnTo>
                <a:lnTo>
                  <a:pt x="259910" y="8372"/>
                </a:lnTo>
                <a:lnTo>
                  <a:pt x="259910" y="0"/>
                </a:lnTo>
                <a:lnTo>
                  <a:pt x="259686" y="0"/>
                </a:lnTo>
                <a:lnTo>
                  <a:pt x="259686" y="8372"/>
                </a:lnTo>
                <a:lnTo>
                  <a:pt x="251203" y="8372"/>
                </a:lnTo>
                <a:lnTo>
                  <a:pt x="251203" y="0"/>
                </a:lnTo>
                <a:lnTo>
                  <a:pt x="250980" y="0"/>
                </a:lnTo>
                <a:lnTo>
                  <a:pt x="250980" y="8372"/>
                </a:lnTo>
                <a:lnTo>
                  <a:pt x="242553" y="8372"/>
                </a:lnTo>
                <a:lnTo>
                  <a:pt x="242553" y="0"/>
                </a:lnTo>
                <a:lnTo>
                  <a:pt x="242329" y="0"/>
                </a:lnTo>
                <a:lnTo>
                  <a:pt x="242329" y="8372"/>
                </a:lnTo>
                <a:lnTo>
                  <a:pt x="233902" y="8372"/>
                </a:lnTo>
                <a:lnTo>
                  <a:pt x="233902" y="0"/>
                </a:lnTo>
                <a:lnTo>
                  <a:pt x="233679" y="0"/>
                </a:lnTo>
                <a:lnTo>
                  <a:pt x="233679" y="8372"/>
                </a:lnTo>
                <a:lnTo>
                  <a:pt x="225251" y="8372"/>
                </a:lnTo>
                <a:lnTo>
                  <a:pt x="225251" y="0"/>
                </a:lnTo>
                <a:lnTo>
                  <a:pt x="225028" y="0"/>
                </a:lnTo>
                <a:lnTo>
                  <a:pt x="225028" y="8372"/>
                </a:lnTo>
                <a:lnTo>
                  <a:pt x="216601" y="8372"/>
                </a:lnTo>
                <a:lnTo>
                  <a:pt x="216601" y="0"/>
                </a:lnTo>
                <a:lnTo>
                  <a:pt x="216377" y="0"/>
                </a:lnTo>
                <a:lnTo>
                  <a:pt x="216377" y="8372"/>
                </a:lnTo>
                <a:lnTo>
                  <a:pt x="207950" y="8372"/>
                </a:lnTo>
                <a:lnTo>
                  <a:pt x="207950" y="0"/>
                </a:lnTo>
                <a:lnTo>
                  <a:pt x="207727" y="0"/>
                </a:lnTo>
                <a:lnTo>
                  <a:pt x="207727" y="8372"/>
                </a:lnTo>
                <a:lnTo>
                  <a:pt x="199244" y="8372"/>
                </a:lnTo>
                <a:lnTo>
                  <a:pt x="199244" y="0"/>
                </a:lnTo>
                <a:lnTo>
                  <a:pt x="199020" y="0"/>
                </a:lnTo>
                <a:lnTo>
                  <a:pt x="199020" y="8372"/>
                </a:lnTo>
                <a:lnTo>
                  <a:pt x="190593" y="8372"/>
                </a:lnTo>
                <a:lnTo>
                  <a:pt x="190593" y="0"/>
                </a:lnTo>
                <a:lnTo>
                  <a:pt x="190370" y="0"/>
                </a:lnTo>
                <a:lnTo>
                  <a:pt x="190370" y="8372"/>
                </a:lnTo>
                <a:lnTo>
                  <a:pt x="181942" y="8372"/>
                </a:lnTo>
                <a:lnTo>
                  <a:pt x="181942" y="0"/>
                </a:lnTo>
                <a:lnTo>
                  <a:pt x="181719" y="0"/>
                </a:lnTo>
                <a:lnTo>
                  <a:pt x="181719" y="8372"/>
                </a:lnTo>
                <a:lnTo>
                  <a:pt x="173292" y="8372"/>
                </a:lnTo>
                <a:lnTo>
                  <a:pt x="173292" y="0"/>
                </a:lnTo>
                <a:lnTo>
                  <a:pt x="173069" y="0"/>
                </a:lnTo>
                <a:lnTo>
                  <a:pt x="173069" y="8372"/>
                </a:lnTo>
                <a:lnTo>
                  <a:pt x="164641" y="8372"/>
                </a:lnTo>
                <a:lnTo>
                  <a:pt x="164641" y="0"/>
                </a:lnTo>
                <a:lnTo>
                  <a:pt x="164418" y="0"/>
                </a:lnTo>
                <a:lnTo>
                  <a:pt x="164418" y="8372"/>
                </a:lnTo>
                <a:lnTo>
                  <a:pt x="155990" y="8372"/>
                </a:lnTo>
                <a:lnTo>
                  <a:pt x="155990" y="0"/>
                </a:lnTo>
                <a:lnTo>
                  <a:pt x="155767" y="0"/>
                </a:lnTo>
                <a:lnTo>
                  <a:pt x="155767" y="8372"/>
                </a:lnTo>
                <a:lnTo>
                  <a:pt x="147340" y="8372"/>
                </a:lnTo>
                <a:lnTo>
                  <a:pt x="147340" y="0"/>
                </a:lnTo>
                <a:lnTo>
                  <a:pt x="147117" y="0"/>
                </a:lnTo>
                <a:lnTo>
                  <a:pt x="147117" y="8372"/>
                </a:lnTo>
                <a:lnTo>
                  <a:pt x="138633" y="8372"/>
                </a:lnTo>
                <a:lnTo>
                  <a:pt x="138633" y="0"/>
                </a:lnTo>
                <a:lnTo>
                  <a:pt x="138410" y="0"/>
                </a:lnTo>
                <a:lnTo>
                  <a:pt x="138410" y="8372"/>
                </a:lnTo>
                <a:lnTo>
                  <a:pt x="129983" y="8372"/>
                </a:lnTo>
                <a:lnTo>
                  <a:pt x="129983" y="0"/>
                </a:lnTo>
                <a:lnTo>
                  <a:pt x="129760" y="0"/>
                </a:lnTo>
                <a:lnTo>
                  <a:pt x="129760" y="8372"/>
                </a:lnTo>
                <a:lnTo>
                  <a:pt x="121332" y="8372"/>
                </a:lnTo>
                <a:lnTo>
                  <a:pt x="121332" y="0"/>
                </a:lnTo>
                <a:lnTo>
                  <a:pt x="121109" y="0"/>
                </a:lnTo>
                <a:lnTo>
                  <a:pt x="121109" y="8372"/>
                </a:lnTo>
                <a:lnTo>
                  <a:pt x="112681" y="8372"/>
                </a:lnTo>
                <a:lnTo>
                  <a:pt x="112681" y="0"/>
                </a:lnTo>
                <a:lnTo>
                  <a:pt x="112458" y="0"/>
                </a:lnTo>
                <a:lnTo>
                  <a:pt x="112458" y="8372"/>
                </a:lnTo>
                <a:lnTo>
                  <a:pt x="104031" y="8372"/>
                </a:lnTo>
                <a:lnTo>
                  <a:pt x="104031" y="0"/>
                </a:lnTo>
                <a:lnTo>
                  <a:pt x="103808" y="0"/>
                </a:lnTo>
                <a:lnTo>
                  <a:pt x="103808" y="8372"/>
                </a:lnTo>
                <a:lnTo>
                  <a:pt x="95380" y="8372"/>
                </a:lnTo>
                <a:lnTo>
                  <a:pt x="95380" y="0"/>
                </a:lnTo>
                <a:lnTo>
                  <a:pt x="95157" y="0"/>
                </a:lnTo>
                <a:lnTo>
                  <a:pt x="95157" y="8372"/>
                </a:lnTo>
                <a:lnTo>
                  <a:pt x="86730" y="8372"/>
                </a:lnTo>
                <a:lnTo>
                  <a:pt x="86730" y="0"/>
                </a:lnTo>
                <a:lnTo>
                  <a:pt x="86506" y="0"/>
                </a:lnTo>
                <a:lnTo>
                  <a:pt x="86506" y="8372"/>
                </a:lnTo>
                <a:lnTo>
                  <a:pt x="78023" y="8372"/>
                </a:lnTo>
                <a:lnTo>
                  <a:pt x="78023" y="0"/>
                </a:lnTo>
                <a:lnTo>
                  <a:pt x="77800" y="0"/>
                </a:lnTo>
                <a:lnTo>
                  <a:pt x="77800" y="8372"/>
                </a:lnTo>
                <a:lnTo>
                  <a:pt x="69373" y="8372"/>
                </a:lnTo>
                <a:lnTo>
                  <a:pt x="69373" y="0"/>
                </a:lnTo>
                <a:lnTo>
                  <a:pt x="69149" y="0"/>
                </a:lnTo>
                <a:lnTo>
                  <a:pt x="69149" y="8372"/>
                </a:lnTo>
                <a:lnTo>
                  <a:pt x="60722" y="8372"/>
                </a:lnTo>
                <a:lnTo>
                  <a:pt x="60722" y="0"/>
                </a:lnTo>
                <a:lnTo>
                  <a:pt x="60499" y="0"/>
                </a:lnTo>
                <a:lnTo>
                  <a:pt x="60499" y="8372"/>
                </a:lnTo>
                <a:lnTo>
                  <a:pt x="52071" y="8372"/>
                </a:lnTo>
                <a:lnTo>
                  <a:pt x="52071" y="0"/>
                </a:lnTo>
                <a:lnTo>
                  <a:pt x="51848" y="0"/>
                </a:lnTo>
                <a:lnTo>
                  <a:pt x="51848" y="8372"/>
                </a:lnTo>
                <a:lnTo>
                  <a:pt x="43421" y="8372"/>
                </a:lnTo>
                <a:lnTo>
                  <a:pt x="43421" y="0"/>
                </a:lnTo>
                <a:lnTo>
                  <a:pt x="43197" y="0"/>
                </a:lnTo>
                <a:lnTo>
                  <a:pt x="43197" y="8372"/>
                </a:lnTo>
                <a:lnTo>
                  <a:pt x="34770" y="8372"/>
                </a:lnTo>
                <a:lnTo>
                  <a:pt x="34770" y="0"/>
                </a:lnTo>
                <a:lnTo>
                  <a:pt x="34547" y="0"/>
                </a:lnTo>
                <a:lnTo>
                  <a:pt x="34547" y="8372"/>
                </a:lnTo>
                <a:lnTo>
                  <a:pt x="26064" y="8372"/>
                </a:lnTo>
                <a:lnTo>
                  <a:pt x="26064" y="0"/>
                </a:lnTo>
                <a:lnTo>
                  <a:pt x="25840" y="0"/>
                </a:lnTo>
                <a:lnTo>
                  <a:pt x="25840" y="8372"/>
                </a:lnTo>
                <a:lnTo>
                  <a:pt x="17413" y="8372"/>
                </a:lnTo>
                <a:lnTo>
                  <a:pt x="17413" y="0"/>
                </a:lnTo>
                <a:lnTo>
                  <a:pt x="17190" y="0"/>
                </a:lnTo>
                <a:lnTo>
                  <a:pt x="17190" y="8372"/>
                </a:lnTo>
                <a:lnTo>
                  <a:pt x="8762" y="8372"/>
                </a:lnTo>
                <a:lnTo>
                  <a:pt x="8762" y="0"/>
                </a:lnTo>
                <a:close/>
              </a:path>
            </a:pathLst>
          </a:custGeom>
          <a:solidFill>
            <a:srgbClr val="00041C">
              <a:alpha val="1843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46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b="0" i="0" sz="30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/>
        </p:txBody>
      </p:sp>
      <p:sp>
        <p:nvSpPr>
          <p:cNvPr id="8" name="Google Shape;8;p46"/>
          <p:cNvSpPr txBox="1"/>
          <p:nvPr>
            <p:ph idx="1" type="body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b="0" i="0" sz="2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b="0" i="0" sz="2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b="0" i="0" sz="2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b="0" i="0" sz="2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b="0" i="0" sz="2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b="0" i="0" sz="2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b="0" i="0" sz="2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b="0" i="0" sz="2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b="0" i="0" sz="2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9" name="Google Shape;9;p46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cs.wmich.edu/alfuqaha/summer14/cs6530/lectures/ClusteringAnalysis.pdf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cs.wmich.edu/alfuqaha/summer14/cs6530/lectures/ClusteringAnalysis.pdf" TargetMode="External"/><Relationship Id="rId4" Type="http://schemas.openxmlformats.org/officeDocument/2006/relationships/hyperlink" Target="https://en.wiktionary.org/wiki/%E2%88%91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Relationship Id="rId4" Type="http://schemas.openxmlformats.org/officeDocument/2006/relationships/hyperlink" Target="https://doi.org/10.1093/nar/gkx046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5.png"/><Relationship Id="rId8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"/>
          <p:cNvSpPr txBox="1"/>
          <p:nvPr>
            <p:ph type="ctrTitle"/>
          </p:nvPr>
        </p:nvSpPr>
        <p:spPr>
          <a:xfrm>
            <a:off x="437600" y="1118216"/>
            <a:ext cx="7729200" cy="20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"/>
              <a:t>Advanced Clustering</a:t>
            </a:r>
            <a:endParaRPr/>
          </a:p>
        </p:txBody>
      </p:sp>
      <p:sp>
        <p:nvSpPr>
          <p:cNvPr id="780" name="Google Shape;780;p1"/>
          <p:cNvSpPr txBox="1"/>
          <p:nvPr/>
        </p:nvSpPr>
        <p:spPr>
          <a:xfrm>
            <a:off x="4030825" y="305100"/>
            <a:ext cx="46398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http://bit.ly/2lQvtJC  Pin 160919</a:t>
            </a:r>
            <a:endParaRPr b="0" i="0" sz="2400" u="none" cap="none" strike="noStrike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81" name="Google Shape;781;p1"/>
          <p:cNvSpPr txBox="1"/>
          <p:nvPr/>
        </p:nvSpPr>
        <p:spPr>
          <a:xfrm>
            <a:off x="326200" y="305100"/>
            <a:ext cx="46398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http://bit.ly/2lWv1ty</a:t>
            </a:r>
            <a:endParaRPr b="0" i="0" sz="2400" u="none" cap="none" strike="noStrike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0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lt1"/>
                </a:solidFill>
              </a:rPr>
              <a:t>Distance Metrics</a:t>
            </a:r>
            <a:endParaRPr/>
          </a:p>
        </p:txBody>
      </p:sp>
      <p:sp>
        <p:nvSpPr>
          <p:cNvPr id="875" name="Google Shape;875;p10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6" name="Google Shape;876;p10"/>
          <p:cNvSpPr txBox="1"/>
          <p:nvPr>
            <p:ph idx="4294967295" type="body"/>
          </p:nvPr>
        </p:nvSpPr>
        <p:spPr>
          <a:xfrm>
            <a:off x="377550" y="1152525"/>
            <a:ext cx="2584800" cy="30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Euclidian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Manhattan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Minkowski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Cosine Similarity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….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877" name="Google Shape;877;p10"/>
          <p:cNvSpPr txBox="1"/>
          <p:nvPr/>
        </p:nvSpPr>
        <p:spPr>
          <a:xfrm>
            <a:off x="7307300" y="1228725"/>
            <a:ext cx="10473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L1</a:t>
            </a:r>
            <a:endParaRPr b="0" i="0" sz="1800" u="none" cap="none" strike="noStrike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78" name="Google Shape;878;p10"/>
          <p:cNvSpPr txBox="1"/>
          <p:nvPr/>
        </p:nvSpPr>
        <p:spPr>
          <a:xfrm>
            <a:off x="7307300" y="1762950"/>
            <a:ext cx="10473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L2</a:t>
            </a:r>
            <a:endParaRPr b="0" i="0" sz="1800" u="none" cap="none" strike="noStrike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879" name="Google Shape;879;p10"/>
          <p:cNvCxnSpPr/>
          <p:nvPr/>
        </p:nvCxnSpPr>
        <p:spPr>
          <a:xfrm rot="10800000">
            <a:off x="6422900" y="1442775"/>
            <a:ext cx="808200" cy="23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80" name="Google Shape;880;p10"/>
          <p:cNvCxnSpPr/>
          <p:nvPr/>
        </p:nvCxnSpPr>
        <p:spPr>
          <a:xfrm flipH="1">
            <a:off x="6431300" y="1986900"/>
            <a:ext cx="799800" cy="470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881" name="Google Shape;88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2350" y="3122900"/>
            <a:ext cx="2584879" cy="62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93937" y="3892894"/>
            <a:ext cx="2741701" cy="9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71823" y="2163438"/>
            <a:ext cx="2585972" cy="699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48575" y="1119400"/>
            <a:ext cx="2544675" cy="78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1"/>
          <p:cNvSpPr txBox="1"/>
          <p:nvPr>
            <p:ph idx="1" type="body"/>
          </p:nvPr>
        </p:nvSpPr>
        <p:spPr>
          <a:xfrm>
            <a:off x="1669850" y="1857000"/>
            <a:ext cx="5804400" cy="27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"/>
              <a:t>K-Means Clustering   </a:t>
            </a:r>
            <a:endParaRPr/>
          </a:p>
        </p:txBody>
      </p:sp>
      <p:sp>
        <p:nvSpPr>
          <p:cNvPr id="890" name="Google Shape;890;p11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2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6" name="Google Shape;896;p12"/>
          <p:cNvSpPr txBox="1"/>
          <p:nvPr>
            <p:ph type="title"/>
          </p:nvPr>
        </p:nvSpPr>
        <p:spPr>
          <a:xfrm>
            <a:off x="452725" y="620925"/>
            <a:ext cx="6543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Algorithm </a:t>
            </a:r>
            <a:endParaRPr/>
          </a:p>
        </p:txBody>
      </p:sp>
      <p:sp>
        <p:nvSpPr>
          <p:cNvPr id="897" name="Google Shape;897;p12"/>
          <p:cNvSpPr txBox="1"/>
          <p:nvPr>
            <p:ph idx="1" type="body"/>
          </p:nvPr>
        </p:nvSpPr>
        <p:spPr>
          <a:xfrm>
            <a:off x="452727" y="1412678"/>
            <a:ext cx="3985200" cy="30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1) Decide on K centers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2) Initialize K centers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3) Assign points to the nearest centers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4) Move center towards mean 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5) Recompute distances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6) Reassign clusters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7) Move centers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8) Halt when no change -- Converged!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/>
          </a:p>
        </p:txBody>
      </p:sp>
      <p:cxnSp>
        <p:nvCxnSpPr>
          <p:cNvPr id="898" name="Google Shape;898;p12"/>
          <p:cNvCxnSpPr/>
          <p:nvPr/>
        </p:nvCxnSpPr>
        <p:spPr>
          <a:xfrm>
            <a:off x="5542225" y="1863350"/>
            <a:ext cx="26700" cy="2139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9" name="Google Shape;899;p12"/>
          <p:cNvCxnSpPr/>
          <p:nvPr/>
        </p:nvCxnSpPr>
        <p:spPr>
          <a:xfrm flipH="1">
            <a:off x="5568950" y="3983675"/>
            <a:ext cx="3077100" cy="19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0" name="Google Shape;900;p12"/>
          <p:cNvSpPr/>
          <p:nvPr/>
        </p:nvSpPr>
        <p:spPr>
          <a:xfrm>
            <a:off x="6047275" y="2006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12"/>
          <p:cNvSpPr/>
          <p:nvPr/>
        </p:nvSpPr>
        <p:spPr>
          <a:xfrm>
            <a:off x="6199675" y="2159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12"/>
          <p:cNvSpPr/>
          <p:nvPr/>
        </p:nvSpPr>
        <p:spPr>
          <a:xfrm>
            <a:off x="6352075" y="1930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12"/>
          <p:cNvSpPr/>
          <p:nvPr/>
        </p:nvSpPr>
        <p:spPr>
          <a:xfrm>
            <a:off x="6580675" y="2235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12"/>
          <p:cNvSpPr/>
          <p:nvPr/>
        </p:nvSpPr>
        <p:spPr>
          <a:xfrm>
            <a:off x="6047275" y="2387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12"/>
          <p:cNvSpPr/>
          <p:nvPr/>
        </p:nvSpPr>
        <p:spPr>
          <a:xfrm>
            <a:off x="5971075" y="3073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12"/>
          <p:cNvSpPr/>
          <p:nvPr/>
        </p:nvSpPr>
        <p:spPr>
          <a:xfrm>
            <a:off x="6275875" y="2997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12"/>
          <p:cNvSpPr/>
          <p:nvPr/>
        </p:nvSpPr>
        <p:spPr>
          <a:xfrm>
            <a:off x="6275875" y="3302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12"/>
          <p:cNvSpPr/>
          <p:nvPr/>
        </p:nvSpPr>
        <p:spPr>
          <a:xfrm>
            <a:off x="7487875" y="1771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12"/>
          <p:cNvSpPr/>
          <p:nvPr/>
        </p:nvSpPr>
        <p:spPr>
          <a:xfrm>
            <a:off x="6733075" y="2921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12"/>
          <p:cNvSpPr/>
          <p:nvPr/>
        </p:nvSpPr>
        <p:spPr>
          <a:xfrm>
            <a:off x="7647475" y="2997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12"/>
          <p:cNvSpPr/>
          <p:nvPr/>
        </p:nvSpPr>
        <p:spPr>
          <a:xfrm>
            <a:off x="7723675" y="2692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12"/>
          <p:cNvSpPr/>
          <p:nvPr/>
        </p:nvSpPr>
        <p:spPr>
          <a:xfrm>
            <a:off x="8028475" y="2997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12"/>
          <p:cNvSpPr/>
          <p:nvPr/>
        </p:nvSpPr>
        <p:spPr>
          <a:xfrm>
            <a:off x="6448600" y="2462913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12"/>
          <p:cNvSpPr/>
          <p:nvPr/>
        </p:nvSpPr>
        <p:spPr>
          <a:xfrm>
            <a:off x="6123475" y="3226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12"/>
          <p:cNvSpPr/>
          <p:nvPr/>
        </p:nvSpPr>
        <p:spPr>
          <a:xfrm>
            <a:off x="7159250" y="265155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12"/>
          <p:cNvSpPr/>
          <p:nvPr/>
        </p:nvSpPr>
        <p:spPr>
          <a:xfrm>
            <a:off x="7318850" y="2318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12"/>
          <p:cNvSpPr/>
          <p:nvPr/>
        </p:nvSpPr>
        <p:spPr>
          <a:xfrm>
            <a:off x="6809275" y="3378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12"/>
          <p:cNvSpPr/>
          <p:nvPr/>
        </p:nvSpPr>
        <p:spPr>
          <a:xfrm>
            <a:off x="7487875" y="249195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12"/>
          <p:cNvSpPr/>
          <p:nvPr/>
        </p:nvSpPr>
        <p:spPr>
          <a:xfrm>
            <a:off x="7952275" y="3226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12"/>
          <p:cNvSpPr/>
          <p:nvPr/>
        </p:nvSpPr>
        <p:spPr>
          <a:xfrm>
            <a:off x="6580675" y="3302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12"/>
          <p:cNvSpPr/>
          <p:nvPr/>
        </p:nvSpPr>
        <p:spPr>
          <a:xfrm>
            <a:off x="6580675" y="3607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12"/>
          <p:cNvSpPr/>
          <p:nvPr/>
        </p:nvSpPr>
        <p:spPr>
          <a:xfrm>
            <a:off x="6961675" y="3530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12"/>
          <p:cNvSpPr/>
          <p:nvPr/>
        </p:nvSpPr>
        <p:spPr>
          <a:xfrm>
            <a:off x="7037875" y="3226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12"/>
          <p:cNvSpPr/>
          <p:nvPr/>
        </p:nvSpPr>
        <p:spPr>
          <a:xfrm>
            <a:off x="7699850" y="2242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12"/>
          <p:cNvSpPr/>
          <p:nvPr/>
        </p:nvSpPr>
        <p:spPr>
          <a:xfrm>
            <a:off x="6733075" y="1930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3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1" name="Google Shape;931;p13"/>
          <p:cNvSpPr txBox="1"/>
          <p:nvPr>
            <p:ph type="title"/>
          </p:nvPr>
        </p:nvSpPr>
        <p:spPr>
          <a:xfrm>
            <a:off x="452725" y="620925"/>
            <a:ext cx="6543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Algorithm </a:t>
            </a:r>
            <a:endParaRPr/>
          </a:p>
        </p:txBody>
      </p:sp>
      <p:cxnSp>
        <p:nvCxnSpPr>
          <p:cNvPr id="932" name="Google Shape;932;p13"/>
          <p:cNvCxnSpPr/>
          <p:nvPr/>
        </p:nvCxnSpPr>
        <p:spPr>
          <a:xfrm>
            <a:off x="5542225" y="1863350"/>
            <a:ext cx="26700" cy="2139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3" name="Google Shape;933;p13"/>
          <p:cNvCxnSpPr/>
          <p:nvPr/>
        </p:nvCxnSpPr>
        <p:spPr>
          <a:xfrm flipH="1">
            <a:off x="5568950" y="3983675"/>
            <a:ext cx="3077100" cy="19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4" name="Google Shape;934;p13"/>
          <p:cNvSpPr/>
          <p:nvPr/>
        </p:nvSpPr>
        <p:spPr>
          <a:xfrm>
            <a:off x="6047275" y="2006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13"/>
          <p:cNvSpPr/>
          <p:nvPr/>
        </p:nvSpPr>
        <p:spPr>
          <a:xfrm>
            <a:off x="6199675" y="2159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13"/>
          <p:cNvSpPr/>
          <p:nvPr/>
        </p:nvSpPr>
        <p:spPr>
          <a:xfrm>
            <a:off x="6352075" y="1930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13"/>
          <p:cNvSpPr/>
          <p:nvPr/>
        </p:nvSpPr>
        <p:spPr>
          <a:xfrm>
            <a:off x="6580675" y="2235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13"/>
          <p:cNvSpPr/>
          <p:nvPr/>
        </p:nvSpPr>
        <p:spPr>
          <a:xfrm>
            <a:off x="6047275" y="2387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13"/>
          <p:cNvSpPr/>
          <p:nvPr/>
        </p:nvSpPr>
        <p:spPr>
          <a:xfrm>
            <a:off x="5971075" y="3073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13"/>
          <p:cNvSpPr/>
          <p:nvPr/>
        </p:nvSpPr>
        <p:spPr>
          <a:xfrm>
            <a:off x="6275875" y="2997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13"/>
          <p:cNvSpPr/>
          <p:nvPr/>
        </p:nvSpPr>
        <p:spPr>
          <a:xfrm>
            <a:off x="6275875" y="3302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13"/>
          <p:cNvSpPr/>
          <p:nvPr/>
        </p:nvSpPr>
        <p:spPr>
          <a:xfrm>
            <a:off x="7487875" y="1771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13"/>
          <p:cNvSpPr/>
          <p:nvPr/>
        </p:nvSpPr>
        <p:spPr>
          <a:xfrm>
            <a:off x="6733075" y="2921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13"/>
          <p:cNvSpPr/>
          <p:nvPr/>
        </p:nvSpPr>
        <p:spPr>
          <a:xfrm>
            <a:off x="7647475" y="2997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13"/>
          <p:cNvSpPr/>
          <p:nvPr/>
        </p:nvSpPr>
        <p:spPr>
          <a:xfrm>
            <a:off x="7723675" y="2692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13"/>
          <p:cNvSpPr/>
          <p:nvPr/>
        </p:nvSpPr>
        <p:spPr>
          <a:xfrm>
            <a:off x="8028475" y="2997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13"/>
          <p:cNvSpPr/>
          <p:nvPr/>
        </p:nvSpPr>
        <p:spPr>
          <a:xfrm>
            <a:off x="6448600" y="2462913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13"/>
          <p:cNvSpPr/>
          <p:nvPr/>
        </p:nvSpPr>
        <p:spPr>
          <a:xfrm>
            <a:off x="6123475" y="3226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13"/>
          <p:cNvSpPr/>
          <p:nvPr/>
        </p:nvSpPr>
        <p:spPr>
          <a:xfrm>
            <a:off x="7159250" y="265155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13"/>
          <p:cNvSpPr/>
          <p:nvPr/>
        </p:nvSpPr>
        <p:spPr>
          <a:xfrm>
            <a:off x="7318850" y="2318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13"/>
          <p:cNvSpPr/>
          <p:nvPr/>
        </p:nvSpPr>
        <p:spPr>
          <a:xfrm>
            <a:off x="6809275" y="3378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13"/>
          <p:cNvSpPr/>
          <p:nvPr/>
        </p:nvSpPr>
        <p:spPr>
          <a:xfrm>
            <a:off x="7487875" y="249195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13"/>
          <p:cNvSpPr/>
          <p:nvPr/>
        </p:nvSpPr>
        <p:spPr>
          <a:xfrm>
            <a:off x="7952275" y="3226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13"/>
          <p:cNvSpPr/>
          <p:nvPr/>
        </p:nvSpPr>
        <p:spPr>
          <a:xfrm>
            <a:off x="6580675" y="3302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13"/>
          <p:cNvSpPr/>
          <p:nvPr/>
        </p:nvSpPr>
        <p:spPr>
          <a:xfrm>
            <a:off x="6580675" y="3607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13"/>
          <p:cNvSpPr/>
          <p:nvPr/>
        </p:nvSpPr>
        <p:spPr>
          <a:xfrm>
            <a:off x="6961675" y="3530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13"/>
          <p:cNvSpPr/>
          <p:nvPr/>
        </p:nvSpPr>
        <p:spPr>
          <a:xfrm>
            <a:off x="7037875" y="3226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13"/>
          <p:cNvSpPr/>
          <p:nvPr/>
        </p:nvSpPr>
        <p:spPr>
          <a:xfrm>
            <a:off x="7699850" y="2242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13"/>
          <p:cNvSpPr/>
          <p:nvPr/>
        </p:nvSpPr>
        <p:spPr>
          <a:xfrm>
            <a:off x="6733075" y="1930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13"/>
          <p:cNvSpPr/>
          <p:nvPr/>
        </p:nvSpPr>
        <p:spPr>
          <a:xfrm>
            <a:off x="6191725" y="2276225"/>
            <a:ext cx="351900" cy="351900"/>
          </a:xfrm>
          <a:prstGeom prst="sun">
            <a:avLst>
              <a:gd fmla="val 25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13"/>
          <p:cNvSpPr/>
          <p:nvPr/>
        </p:nvSpPr>
        <p:spPr>
          <a:xfrm>
            <a:off x="7017913" y="3221450"/>
            <a:ext cx="351900" cy="351900"/>
          </a:xfrm>
          <a:prstGeom prst="sun">
            <a:avLst>
              <a:gd fmla="val 25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13"/>
          <p:cNvSpPr/>
          <p:nvPr/>
        </p:nvSpPr>
        <p:spPr>
          <a:xfrm>
            <a:off x="7663813" y="2757350"/>
            <a:ext cx="351900" cy="351900"/>
          </a:xfrm>
          <a:prstGeom prst="sun">
            <a:avLst>
              <a:gd fmla="val 25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13"/>
          <p:cNvSpPr txBox="1"/>
          <p:nvPr>
            <p:ph idx="1" type="body"/>
          </p:nvPr>
        </p:nvSpPr>
        <p:spPr>
          <a:xfrm>
            <a:off x="452727" y="1412678"/>
            <a:ext cx="3985200" cy="30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1) Decide on K centers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2) Initialize K centers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3) Assign points to the nearest centers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4) Move center towards mean 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5) Recompute distances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6) Reassign clusters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7) Move centers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8) Halt when no change -- Converged!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4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9" name="Google Shape;969;p14"/>
          <p:cNvSpPr txBox="1"/>
          <p:nvPr>
            <p:ph type="title"/>
          </p:nvPr>
        </p:nvSpPr>
        <p:spPr>
          <a:xfrm>
            <a:off x="452725" y="620925"/>
            <a:ext cx="6543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Algorithm </a:t>
            </a:r>
            <a:endParaRPr/>
          </a:p>
        </p:txBody>
      </p:sp>
      <p:sp>
        <p:nvSpPr>
          <p:cNvPr id="970" name="Google Shape;970;p14"/>
          <p:cNvSpPr txBox="1"/>
          <p:nvPr>
            <p:ph idx="1" type="body"/>
          </p:nvPr>
        </p:nvSpPr>
        <p:spPr>
          <a:xfrm>
            <a:off x="452727" y="1412678"/>
            <a:ext cx="3985200" cy="30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1) Decide on K centers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2) Initialize K centers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3) Assign points to the nearest centers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4) Move center towards mean 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5) Recompute distances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6) Reassign clusters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7) Move centers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8) Halt when no change -- Converged!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/>
          </a:p>
        </p:txBody>
      </p:sp>
      <p:cxnSp>
        <p:nvCxnSpPr>
          <p:cNvPr id="971" name="Google Shape;971;p14"/>
          <p:cNvCxnSpPr/>
          <p:nvPr/>
        </p:nvCxnSpPr>
        <p:spPr>
          <a:xfrm>
            <a:off x="5542225" y="1863350"/>
            <a:ext cx="26700" cy="2139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2" name="Google Shape;972;p14"/>
          <p:cNvCxnSpPr/>
          <p:nvPr/>
        </p:nvCxnSpPr>
        <p:spPr>
          <a:xfrm flipH="1">
            <a:off x="5568950" y="3983675"/>
            <a:ext cx="3077100" cy="19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3" name="Google Shape;973;p14"/>
          <p:cNvSpPr/>
          <p:nvPr/>
        </p:nvSpPr>
        <p:spPr>
          <a:xfrm>
            <a:off x="6047275" y="2006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14"/>
          <p:cNvSpPr/>
          <p:nvPr/>
        </p:nvSpPr>
        <p:spPr>
          <a:xfrm>
            <a:off x="6199675" y="2159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14"/>
          <p:cNvSpPr/>
          <p:nvPr/>
        </p:nvSpPr>
        <p:spPr>
          <a:xfrm>
            <a:off x="6352075" y="1930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14"/>
          <p:cNvSpPr/>
          <p:nvPr/>
        </p:nvSpPr>
        <p:spPr>
          <a:xfrm>
            <a:off x="6580675" y="2235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14"/>
          <p:cNvSpPr/>
          <p:nvPr/>
        </p:nvSpPr>
        <p:spPr>
          <a:xfrm>
            <a:off x="6047275" y="2387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14"/>
          <p:cNvSpPr/>
          <p:nvPr/>
        </p:nvSpPr>
        <p:spPr>
          <a:xfrm>
            <a:off x="5971075" y="3073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14"/>
          <p:cNvSpPr/>
          <p:nvPr/>
        </p:nvSpPr>
        <p:spPr>
          <a:xfrm>
            <a:off x="6275875" y="2997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14"/>
          <p:cNvSpPr/>
          <p:nvPr/>
        </p:nvSpPr>
        <p:spPr>
          <a:xfrm>
            <a:off x="6275875" y="3302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14"/>
          <p:cNvSpPr/>
          <p:nvPr/>
        </p:nvSpPr>
        <p:spPr>
          <a:xfrm>
            <a:off x="7487875" y="1771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14"/>
          <p:cNvSpPr/>
          <p:nvPr/>
        </p:nvSpPr>
        <p:spPr>
          <a:xfrm>
            <a:off x="6733075" y="2921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14"/>
          <p:cNvSpPr/>
          <p:nvPr/>
        </p:nvSpPr>
        <p:spPr>
          <a:xfrm>
            <a:off x="7647475" y="2997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14"/>
          <p:cNvSpPr/>
          <p:nvPr/>
        </p:nvSpPr>
        <p:spPr>
          <a:xfrm>
            <a:off x="7723675" y="2692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14"/>
          <p:cNvSpPr/>
          <p:nvPr/>
        </p:nvSpPr>
        <p:spPr>
          <a:xfrm>
            <a:off x="8028475" y="2997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14"/>
          <p:cNvSpPr/>
          <p:nvPr/>
        </p:nvSpPr>
        <p:spPr>
          <a:xfrm>
            <a:off x="6448600" y="2462913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14"/>
          <p:cNvSpPr/>
          <p:nvPr/>
        </p:nvSpPr>
        <p:spPr>
          <a:xfrm>
            <a:off x="6123475" y="3226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14"/>
          <p:cNvSpPr/>
          <p:nvPr/>
        </p:nvSpPr>
        <p:spPr>
          <a:xfrm>
            <a:off x="7159250" y="265155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14"/>
          <p:cNvSpPr/>
          <p:nvPr/>
        </p:nvSpPr>
        <p:spPr>
          <a:xfrm>
            <a:off x="7318850" y="2318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14"/>
          <p:cNvSpPr/>
          <p:nvPr/>
        </p:nvSpPr>
        <p:spPr>
          <a:xfrm>
            <a:off x="6809275" y="3378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14"/>
          <p:cNvSpPr/>
          <p:nvPr/>
        </p:nvSpPr>
        <p:spPr>
          <a:xfrm>
            <a:off x="7487875" y="249195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14"/>
          <p:cNvSpPr/>
          <p:nvPr/>
        </p:nvSpPr>
        <p:spPr>
          <a:xfrm>
            <a:off x="7952275" y="3226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14"/>
          <p:cNvSpPr/>
          <p:nvPr/>
        </p:nvSpPr>
        <p:spPr>
          <a:xfrm>
            <a:off x="6580675" y="3302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14"/>
          <p:cNvSpPr/>
          <p:nvPr/>
        </p:nvSpPr>
        <p:spPr>
          <a:xfrm>
            <a:off x="6580675" y="3607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14"/>
          <p:cNvSpPr/>
          <p:nvPr/>
        </p:nvSpPr>
        <p:spPr>
          <a:xfrm>
            <a:off x="6961675" y="3530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14"/>
          <p:cNvSpPr/>
          <p:nvPr/>
        </p:nvSpPr>
        <p:spPr>
          <a:xfrm>
            <a:off x="7037875" y="3226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p14"/>
          <p:cNvSpPr/>
          <p:nvPr/>
        </p:nvSpPr>
        <p:spPr>
          <a:xfrm>
            <a:off x="7699850" y="2242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14"/>
          <p:cNvSpPr/>
          <p:nvPr/>
        </p:nvSpPr>
        <p:spPr>
          <a:xfrm>
            <a:off x="6733075" y="1930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14"/>
          <p:cNvSpPr/>
          <p:nvPr/>
        </p:nvSpPr>
        <p:spPr>
          <a:xfrm>
            <a:off x="6191725" y="2276225"/>
            <a:ext cx="351900" cy="351900"/>
          </a:xfrm>
          <a:prstGeom prst="sun">
            <a:avLst>
              <a:gd fmla="val 25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14"/>
          <p:cNvSpPr/>
          <p:nvPr/>
        </p:nvSpPr>
        <p:spPr>
          <a:xfrm>
            <a:off x="7017913" y="3221450"/>
            <a:ext cx="351900" cy="351900"/>
          </a:xfrm>
          <a:prstGeom prst="sun">
            <a:avLst>
              <a:gd fmla="val 25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p14"/>
          <p:cNvSpPr/>
          <p:nvPr/>
        </p:nvSpPr>
        <p:spPr>
          <a:xfrm>
            <a:off x="7663813" y="2757350"/>
            <a:ext cx="351900" cy="351900"/>
          </a:xfrm>
          <a:prstGeom prst="sun">
            <a:avLst>
              <a:gd fmla="val 25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2" name="Google Shape;1002;p14"/>
          <p:cNvCxnSpPr>
            <a:endCxn id="988" idx="1"/>
          </p:cNvCxnSpPr>
          <p:nvPr/>
        </p:nvCxnSpPr>
        <p:spPr>
          <a:xfrm flipH="1" rot="10800000">
            <a:off x="5568923" y="2674923"/>
            <a:ext cx="1613700" cy="780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3" name="Google Shape;1003;p14"/>
          <p:cNvCxnSpPr/>
          <p:nvPr/>
        </p:nvCxnSpPr>
        <p:spPr>
          <a:xfrm flipH="1">
            <a:off x="7274425" y="1606400"/>
            <a:ext cx="586500" cy="1086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4" name="Google Shape;1004;p14"/>
          <p:cNvCxnSpPr>
            <a:stCxn id="988" idx="0"/>
          </p:cNvCxnSpPr>
          <p:nvPr/>
        </p:nvCxnSpPr>
        <p:spPr>
          <a:xfrm>
            <a:off x="7239050" y="2651550"/>
            <a:ext cx="655500" cy="1322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0" name="Google Shape;1010;p15"/>
          <p:cNvSpPr txBox="1"/>
          <p:nvPr>
            <p:ph type="title"/>
          </p:nvPr>
        </p:nvSpPr>
        <p:spPr>
          <a:xfrm>
            <a:off x="452725" y="620925"/>
            <a:ext cx="6543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Algorithm </a:t>
            </a:r>
            <a:endParaRPr/>
          </a:p>
        </p:txBody>
      </p:sp>
      <p:sp>
        <p:nvSpPr>
          <p:cNvPr id="1011" name="Google Shape;1011;p15"/>
          <p:cNvSpPr txBox="1"/>
          <p:nvPr>
            <p:ph idx="1" type="body"/>
          </p:nvPr>
        </p:nvSpPr>
        <p:spPr>
          <a:xfrm>
            <a:off x="452727" y="1412678"/>
            <a:ext cx="3985200" cy="30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1) Decide on K centers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2) Initialize K centers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3) Assign points to the nearest centers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4) Move center towards mean 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5) Recompute distances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6) Reassign clusters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7) Move centers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8) Halt when no change -- Converged!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/>
          </a:p>
        </p:txBody>
      </p:sp>
      <p:cxnSp>
        <p:nvCxnSpPr>
          <p:cNvPr id="1012" name="Google Shape;1012;p15"/>
          <p:cNvCxnSpPr/>
          <p:nvPr/>
        </p:nvCxnSpPr>
        <p:spPr>
          <a:xfrm>
            <a:off x="5542225" y="1863350"/>
            <a:ext cx="26700" cy="2139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3" name="Google Shape;1013;p15"/>
          <p:cNvCxnSpPr/>
          <p:nvPr/>
        </p:nvCxnSpPr>
        <p:spPr>
          <a:xfrm flipH="1">
            <a:off x="5568950" y="3983675"/>
            <a:ext cx="3077100" cy="19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4" name="Google Shape;1014;p15"/>
          <p:cNvSpPr/>
          <p:nvPr/>
        </p:nvSpPr>
        <p:spPr>
          <a:xfrm>
            <a:off x="6047275" y="2006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Google Shape;1015;p15"/>
          <p:cNvSpPr/>
          <p:nvPr/>
        </p:nvSpPr>
        <p:spPr>
          <a:xfrm>
            <a:off x="6199675" y="2159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15"/>
          <p:cNvSpPr/>
          <p:nvPr/>
        </p:nvSpPr>
        <p:spPr>
          <a:xfrm>
            <a:off x="6352075" y="1930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p15"/>
          <p:cNvSpPr/>
          <p:nvPr/>
        </p:nvSpPr>
        <p:spPr>
          <a:xfrm>
            <a:off x="6580675" y="2235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15"/>
          <p:cNvSpPr/>
          <p:nvPr/>
        </p:nvSpPr>
        <p:spPr>
          <a:xfrm>
            <a:off x="6047275" y="2387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15"/>
          <p:cNvSpPr/>
          <p:nvPr/>
        </p:nvSpPr>
        <p:spPr>
          <a:xfrm>
            <a:off x="5971075" y="3073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15"/>
          <p:cNvSpPr/>
          <p:nvPr/>
        </p:nvSpPr>
        <p:spPr>
          <a:xfrm>
            <a:off x="6275875" y="2997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15"/>
          <p:cNvSpPr/>
          <p:nvPr/>
        </p:nvSpPr>
        <p:spPr>
          <a:xfrm>
            <a:off x="6275875" y="3302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15"/>
          <p:cNvSpPr/>
          <p:nvPr/>
        </p:nvSpPr>
        <p:spPr>
          <a:xfrm>
            <a:off x="7487875" y="1771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15"/>
          <p:cNvSpPr/>
          <p:nvPr/>
        </p:nvSpPr>
        <p:spPr>
          <a:xfrm>
            <a:off x="6733075" y="2921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15"/>
          <p:cNvSpPr/>
          <p:nvPr/>
        </p:nvSpPr>
        <p:spPr>
          <a:xfrm>
            <a:off x="7647475" y="2997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p15"/>
          <p:cNvSpPr/>
          <p:nvPr/>
        </p:nvSpPr>
        <p:spPr>
          <a:xfrm>
            <a:off x="7723675" y="2692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15"/>
          <p:cNvSpPr/>
          <p:nvPr/>
        </p:nvSpPr>
        <p:spPr>
          <a:xfrm>
            <a:off x="8028475" y="2997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15"/>
          <p:cNvSpPr/>
          <p:nvPr/>
        </p:nvSpPr>
        <p:spPr>
          <a:xfrm>
            <a:off x="6448600" y="2462913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p15"/>
          <p:cNvSpPr/>
          <p:nvPr/>
        </p:nvSpPr>
        <p:spPr>
          <a:xfrm>
            <a:off x="6123475" y="3226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p15"/>
          <p:cNvSpPr/>
          <p:nvPr/>
        </p:nvSpPr>
        <p:spPr>
          <a:xfrm>
            <a:off x="7159250" y="265155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p15"/>
          <p:cNvSpPr/>
          <p:nvPr/>
        </p:nvSpPr>
        <p:spPr>
          <a:xfrm>
            <a:off x="7318850" y="2318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15"/>
          <p:cNvSpPr/>
          <p:nvPr/>
        </p:nvSpPr>
        <p:spPr>
          <a:xfrm>
            <a:off x="6809275" y="3378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15"/>
          <p:cNvSpPr/>
          <p:nvPr/>
        </p:nvSpPr>
        <p:spPr>
          <a:xfrm>
            <a:off x="7487875" y="249195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15"/>
          <p:cNvSpPr/>
          <p:nvPr/>
        </p:nvSpPr>
        <p:spPr>
          <a:xfrm>
            <a:off x="7952275" y="3226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15"/>
          <p:cNvSpPr/>
          <p:nvPr/>
        </p:nvSpPr>
        <p:spPr>
          <a:xfrm>
            <a:off x="6580675" y="3302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15"/>
          <p:cNvSpPr/>
          <p:nvPr/>
        </p:nvSpPr>
        <p:spPr>
          <a:xfrm>
            <a:off x="6580675" y="3607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15"/>
          <p:cNvSpPr/>
          <p:nvPr/>
        </p:nvSpPr>
        <p:spPr>
          <a:xfrm>
            <a:off x="6961675" y="3530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5"/>
          <p:cNvSpPr/>
          <p:nvPr/>
        </p:nvSpPr>
        <p:spPr>
          <a:xfrm>
            <a:off x="7037875" y="3226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15"/>
          <p:cNvSpPr/>
          <p:nvPr/>
        </p:nvSpPr>
        <p:spPr>
          <a:xfrm>
            <a:off x="7699850" y="2242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5"/>
          <p:cNvSpPr/>
          <p:nvPr/>
        </p:nvSpPr>
        <p:spPr>
          <a:xfrm>
            <a:off x="6733075" y="1930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15"/>
          <p:cNvSpPr/>
          <p:nvPr/>
        </p:nvSpPr>
        <p:spPr>
          <a:xfrm>
            <a:off x="6267925" y="2047625"/>
            <a:ext cx="351900" cy="351900"/>
          </a:xfrm>
          <a:prstGeom prst="sun">
            <a:avLst>
              <a:gd fmla="val 25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15"/>
          <p:cNvSpPr/>
          <p:nvPr/>
        </p:nvSpPr>
        <p:spPr>
          <a:xfrm>
            <a:off x="6484513" y="3145250"/>
            <a:ext cx="351900" cy="351900"/>
          </a:xfrm>
          <a:prstGeom prst="sun">
            <a:avLst>
              <a:gd fmla="val 25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15"/>
          <p:cNvSpPr/>
          <p:nvPr/>
        </p:nvSpPr>
        <p:spPr>
          <a:xfrm>
            <a:off x="7663813" y="2528750"/>
            <a:ext cx="351900" cy="351900"/>
          </a:xfrm>
          <a:prstGeom prst="sun">
            <a:avLst>
              <a:gd fmla="val 25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3" name="Google Shape;1043;p15"/>
          <p:cNvCxnSpPr>
            <a:endCxn id="1029" idx="1"/>
          </p:cNvCxnSpPr>
          <p:nvPr/>
        </p:nvCxnSpPr>
        <p:spPr>
          <a:xfrm flipH="1" rot="10800000">
            <a:off x="5568923" y="2674923"/>
            <a:ext cx="1613700" cy="780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4" name="Google Shape;1044;p15"/>
          <p:cNvCxnSpPr/>
          <p:nvPr/>
        </p:nvCxnSpPr>
        <p:spPr>
          <a:xfrm flipH="1">
            <a:off x="7274425" y="1606400"/>
            <a:ext cx="586500" cy="1086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5" name="Google Shape;1045;p15"/>
          <p:cNvCxnSpPr>
            <a:stCxn id="1029" idx="0"/>
          </p:cNvCxnSpPr>
          <p:nvPr/>
        </p:nvCxnSpPr>
        <p:spPr>
          <a:xfrm>
            <a:off x="7239050" y="2651550"/>
            <a:ext cx="655500" cy="1322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16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1" name="Google Shape;1051;p16"/>
          <p:cNvSpPr txBox="1"/>
          <p:nvPr>
            <p:ph type="title"/>
          </p:nvPr>
        </p:nvSpPr>
        <p:spPr>
          <a:xfrm>
            <a:off x="452725" y="620925"/>
            <a:ext cx="6543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Algorithm </a:t>
            </a:r>
            <a:endParaRPr/>
          </a:p>
        </p:txBody>
      </p:sp>
      <p:sp>
        <p:nvSpPr>
          <p:cNvPr id="1052" name="Google Shape;1052;p16"/>
          <p:cNvSpPr txBox="1"/>
          <p:nvPr>
            <p:ph idx="1" type="body"/>
          </p:nvPr>
        </p:nvSpPr>
        <p:spPr>
          <a:xfrm>
            <a:off x="452727" y="1412678"/>
            <a:ext cx="3985200" cy="30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1) Decide on K centers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2) Initialize K centers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3) Assign points to the nearest centers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4) Move center towards mean 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5) Recompute distances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6) Reassign clusters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7) Move centers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8) Halt when no change -- Converged!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/>
          </a:p>
        </p:txBody>
      </p:sp>
      <p:cxnSp>
        <p:nvCxnSpPr>
          <p:cNvPr id="1053" name="Google Shape;1053;p16"/>
          <p:cNvCxnSpPr/>
          <p:nvPr/>
        </p:nvCxnSpPr>
        <p:spPr>
          <a:xfrm>
            <a:off x="5542225" y="1863350"/>
            <a:ext cx="26700" cy="2139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4" name="Google Shape;1054;p16"/>
          <p:cNvCxnSpPr/>
          <p:nvPr/>
        </p:nvCxnSpPr>
        <p:spPr>
          <a:xfrm flipH="1">
            <a:off x="5568950" y="3983675"/>
            <a:ext cx="3077100" cy="19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5" name="Google Shape;1055;p16"/>
          <p:cNvSpPr/>
          <p:nvPr/>
        </p:nvSpPr>
        <p:spPr>
          <a:xfrm>
            <a:off x="6047275" y="2006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p16"/>
          <p:cNvSpPr/>
          <p:nvPr/>
        </p:nvSpPr>
        <p:spPr>
          <a:xfrm>
            <a:off x="6199675" y="2159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Google Shape;1057;p16"/>
          <p:cNvSpPr/>
          <p:nvPr/>
        </p:nvSpPr>
        <p:spPr>
          <a:xfrm>
            <a:off x="6352075" y="1930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p16"/>
          <p:cNvSpPr/>
          <p:nvPr/>
        </p:nvSpPr>
        <p:spPr>
          <a:xfrm>
            <a:off x="6580675" y="2235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p16"/>
          <p:cNvSpPr/>
          <p:nvPr/>
        </p:nvSpPr>
        <p:spPr>
          <a:xfrm>
            <a:off x="6047275" y="2387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16"/>
          <p:cNvSpPr/>
          <p:nvPr/>
        </p:nvSpPr>
        <p:spPr>
          <a:xfrm>
            <a:off x="5971075" y="3073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16"/>
          <p:cNvSpPr/>
          <p:nvPr/>
        </p:nvSpPr>
        <p:spPr>
          <a:xfrm>
            <a:off x="6275875" y="2997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16"/>
          <p:cNvSpPr/>
          <p:nvPr/>
        </p:nvSpPr>
        <p:spPr>
          <a:xfrm>
            <a:off x="6275875" y="3302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16"/>
          <p:cNvSpPr/>
          <p:nvPr/>
        </p:nvSpPr>
        <p:spPr>
          <a:xfrm>
            <a:off x="7487875" y="1771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Google Shape;1064;p16"/>
          <p:cNvSpPr/>
          <p:nvPr/>
        </p:nvSpPr>
        <p:spPr>
          <a:xfrm>
            <a:off x="6733075" y="2921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16"/>
          <p:cNvSpPr/>
          <p:nvPr/>
        </p:nvSpPr>
        <p:spPr>
          <a:xfrm>
            <a:off x="7647475" y="2997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16"/>
          <p:cNvSpPr/>
          <p:nvPr/>
        </p:nvSpPr>
        <p:spPr>
          <a:xfrm>
            <a:off x="7723675" y="2692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p16"/>
          <p:cNvSpPr/>
          <p:nvPr/>
        </p:nvSpPr>
        <p:spPr>
          <a:xfrm>
            <a:off x="8028475" y="2997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16"/>
          <p:cNvSpPr/>
          <p:nvPr/>
        </p:nvSpPr>
        <p:spPr>
          <a:xfrm>
            <a:off x="6448600" y="2462913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p16"/>
          <p:cNvSpPr/>
          <p:nvPr/>
        </p:nvSpPr>
        <p:spPr>
          <a:xfrm>
            <a:off x="6123475" y="3226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16"/>
          <p:cNvSpPr/>
          <p:nvPr/>
        </p:nvSpPr>
        <p:spPr>
          <a:xfrm>
            <a:off x="7159250" y="265155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16"/>
          <p:cNvSpPr/>
          <p:nvPr/>
        </p:nvSpPr>
        <p:spPr>
          <a:xfrm>
            <a:off x="7318850" y="2318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16"/>
          <p:cNvSpPr/>
          <p:nvPr/>
        </p:nvSpPr>
        <p:spPr>
          <a:xfrm>
            <a:off x="6809275" y="3378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p16"/>
          <p:cNvSpPr/>
          <p:nvPr/>
        </p:nvSpPr>
        <p:spPr>
          <a:xfrm>
            <a:off x="7487875" y="249195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16"/>
          <p:cNvSpPr/>
          <p:nvPr/>
        </p:nvSpPr>
        <p:spPr>
          <a:xfrm>
            <a:off x="7952275" y="3226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16"/>
          <p:cNvSpPr/>
          <p:nvPr/>
        </p:nvSpPr>
        <p:spPr>
          <a:xfrm>
            <a:off x="6580675" y="3302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16"/>
          <p:cNvSpPr/>
          <p:nvPr/>
        </p:nvSpPr>
        <p:spPr>
          <a:xfrm>
            <a:off x="6580675" y="3607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Google Shape;1077;p16"/>
          <p:cNvSpPr/>
          <p:nvPr/>
        </p:nvSpPr>
        <p:spPr>
          <a:xfrm>
            <a:off x="6961675" y="3530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Google Shape;1078;p16"/>
          <p:cNvSpPr/>
          <p:nvPr/>
        </p:nvSpPr>
        <p:spPr>
          <a:xfrm>
            <a:off x="7037875" y="3226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16"/>
          <p:cNvSpPr/>
          <p:nvPr/>
        </p:nvSpPr>
        <p:spPr>
          <a:xfrm>
            <a:off x="7699850" y="2242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16"/>
          <p:cNvSpPr/>
          <p:nvPr/>
        </p:nvSpPr>
        <p:spPr>
          <a:xfrm>
            <a:off x="6733075" y="1930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16"/>
          <p:cNvSpPr/>
          <p:nvPr/>
        </p:nvSpPr>
        <p:spPr>
          <a:xfrm>
            <a:off x="6267925" y="2047625"/>
            <a:ext cx="351900" cy="351900"/>
          </a:xfrm>
          <a:prstGeom prst="sun">
            <a:avLst>
              <a:gd fmla="val 25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16"/>
          <p:cNvSpPr/>
          <p:nvPr/>
        </p:nvSpPr>
        <p:spPr>
          <a:xfrm>
            <a:off x="6484513" y="3145250"/>
            <a:ext cx="351900" cy="351900"/>
          </a:xfrm>
          <a:prstGeom prst="sun">
            <a:avLst>
              <a:gd fmla="val 25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16"/>
          <p:cNvSpPr/>
          <p:nvPr/>
        </p:nvSpPr>
        <p:spPr>
          <a:xfrm>
            <a:off x="7663813" y="2528750"/>
            <a:ext cx="351900" cy="351900"/>
          </a:xfrm>
          <a:prstGeom prst="sun">
            <a:avLst>
              <a:gd fmla="val 25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4" name="Google Shape;1084;p16"/>
          <p:cNvCxnSpPr/>
          <p:nvPr/>
        </p:nvCxnSpPr>
        <p:spPr>
          <a:xfrm flipH="1" rot="10800000">
            <a:off x="5608675" y="2658250"/>
            <a:ext cx="1368900" cy="279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5" name="Google Shape;1085;p16"/>
          <p:cNvCxnSpPr>
            <a:stCxn id="1063" idx="1"/>
          </p:cNvCxnSpPr>
          <p:nvPr/>
        </p:nvCxnSpPr>
        <p:spPr>
          <a:xfrm flipH="1">
            <a:off x="6950848" y="1794473"/>
            <a:ext cx="560400" cy="890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6" name="Google Shape;1086;p16"/>
          <p:cNvCxnSpPr/>
          <p:nvPr/>
        </p:nvCxnSpPr>
        <p:spPr>
          <a:xfrm>
            <a:off x="6964325" y="2671425"/>
            <a:ext cx="850500" cy="1315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17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2" name="Google Shape;1092;p17"/>
          <p:cNvSpPr txBox="1"/>
          <p:nvPr>
            <p:ph type="title"/>
          </p:nvPr>
        </p:nvSpPr>
        <p:spPr>
          <a:xfrm>
            <a:off x="452725" y="392325"/>
            <a:ext cx="5581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k-Means Pros and Cons</a:t>
            </a:r>
            <a:endParaRPr/>
          </a:p>
        </p:txBody>
      </p:sp>
      <p:sp>
        <p:nvSpPr>
          <p:cNvPr id="1093" name="Google Shape;1093;p17"/>
          <p:cNvSpPr txBox="1"/>
          <p:nvPr>
            <p:ph idx="1" type="body"/>
          </p:nvPr>
        </p:nvSpPr>
        <p:spPr>
          <a:xfrm>
            <a:off x="452725" y="1184075"/>
            <a:ext cx="4363500" cy="30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1)  Intuitive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2)  Easy to Implement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3)  Simple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4)  Reasonably effective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/>
          </a:p>
        </p:txBody>
      </p:sp>
      <p:sp>
        <p:nvSpPr>
          <p:cNvPr id="1094" name="Google Shape;1094;p17"/>
          <p:cNvSpPr txBox="1"/>
          <p:nvPr>
            <p:ph idx="1" type="body"/>
          </p:nvPr>
        </p:nvSpPr>
        <p:spPr>
          <a:xfrm>
            <a:off x="5336125" y="1134825"/>
            <a:ext cx="3676200" cy="30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1) Must specify K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2) Initialization important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3) Weak with noisy data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4) Searches for elliptical/spherical clusters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5) Memory costs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18"/>
          <p:cNvSpPr txBox="1"/>
          <p:nvPr>
            <p:ph idx="1" type="body"/>
          </p:nvPr>
        </p:nvSpPr>
        <p:spPr>
          <a:xfrm>
            <a:off x="1669850" y="1857000"/>
            <a:ext cx="5804400" cy="27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"/>
              <a:t>Hierarchical Clustering  </a:t>
            </a:r>
            <a:endParaRPr/>
          </a:p>
        </p:txBody>
      </p:sp>
      <p:sp>
        <p:nvSpPr>
          <p:cNvPr id="1100" name="Google Shape;1100;p18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9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Hierarchical</a:t>
            </a:r>
            <a:endParaRPr/>
          </a:p>
        </p:txBody>
      </p:sp>
      <p:sp>
        <p:nvSpPr>
          <p:cNvPr id="1106" name="Google Shape;1106;p19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7" name="Google Shape;1107;p19"/>
          <p:cNvSpPr txBox="1"/>
          <p:nvPr>
            <p:ph idx="4294967295" type="body"/>
          </p:nvPr>
        </p:nvSpPr>
        <p:spPr>
          <a:xfrm>
            <a:off x="377550" y="1152525"/>
            <a:ext cx="8612400" cy="30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Nested clusters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Idea of membership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Intuitive, explicative, and visualizable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Dendrograms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Use Cases: Genetics, evolutionary biology, user rec. 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108" name="Google Shape;1108;p19"/>
          <p:cNvSpPr/>
          <p:nvPr/>
        </p:nvSpPr>
        <p:spPr>
          <a:xfrm>
            <a:off x="6777503" y="3407232"/>
            <a:ext cx="1693200" cy="11916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19"/>
          <p:cNvSpPr/>
          <p:nvPr/>
        </p:nvSpPr>
        <p:spPr>
          <a:xfrm rot="-566146">
            <a:off x="6985900" y="3712566"/>
            <a:ext cx="1277282" cy="790123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0" name="Google Shape;1110;p19"/>
          <p:cNvCxnSpPr/>
          <p:nvPr/>
        </p:nvCxnSpPr>
        <p:spPr>
          <a:xfrm rot="10800000">
            <a:off x="4816536" y="3666683"/>
            <a:ext cx="5100" cy="932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1" name="Google Shape;1111;p19"/>
          <p:cNvCxnSpPr/>
          <p:nvPr/>
        </p:nvCxnSpPr>
        <p:spPr>
          <a:xfrm rot="10800000">
            <a:off x="5228056" y="4282283"/>
            <a:ext cx="3300" cy="317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2" name="Google Shape;1112;p19"/>
          <p:cNvCxnSpPr/>
          <p:nvPr/>
        </p:nvCxnSpPr>
        <p:spPr>
          <a:xfrm rot="10800000">
            <a:off x="5437813" y="4282283"/>
            <a:ext cx="3300" cy="317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3" name="Google Shape;1113;p19"/>
          <p:cNvCxnSpPr/>
          <p:nvPr/>
        </p:nvCxnSpPr>
        <p:spPr>
          <a:xfrm flipH="1" rot="10800000">
            <a:off x="5836589" y="4126825"/>
            <a:ext cx="600" cy="497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4" name="Google Shape;1114;p19"/>
          <p:cNvCxnSpPr/>
          <p:nvPr/>
        </p:nvCxnSpPr>
        <p:spPr>
          <a:xfrm rot="10800000">
            <a:off x="6074179" y="4282283"/>
            <a:ext cx="3300" cy="317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5" name="Google Shape;1115;p19"/>
          <p:cNvCxnSpPr/>
          <p:nvPr/>
        </p:nvCxnSpPr>
        <p:spPr>
          <a:xfrm rot="10800000">
            <a:off x="6337249" y="4282283"/>
            <a:ext cx="3300" cy="317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6" name="Google Shape;1116;p19"/>
          <p:cNvCxnSpPr/>
          <p:nvPr/>
        </p:nvCxnSpPr>
        <p:spPr>
          <a:xfrm rot="10800000">
            <a:off x="5324916" y="3355846"/>
            <a:ext cx="3300" cy="317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7" name="Google Shape;1117;p19"/>
          <p:cNvCxnSpPr/>
          <p:nvPr/>
        </p:nvCxnSpPr>
        <p:spPr>
          <a:xfrm rot="10800000">
            <a:off x="5223304" y="4288489"/>
            <a:ext cx="2067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8" name="Google Shape;1118;p19"/>
          <p:cNvCxnSpPr/>
          <p:nvPr/>
        </p:nvCxnSpPr>
        <p:spPr>
          <a:xfrm rot="10800000">
            <a:off x="6074880" y="4288489"/>
            <a:ext cx="279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9" name="Google Shape;1119;p19"/>
          <p:cNvCxnSpPr/>
          <p:nvPr/>
        </p:nvCxnSpPr>
        <p:spPr>
          <a:xfrm rot="10800000">
            <a:off x="5336235" y="4126789"/>
            <a:ext cx="0" cy="161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0" name="Google Shape;1120;p19"/>
          <p:cNvCxnSpPr/>
          <p:nvPr/>
        </p:nvCxnSpPr>
        <p:spPr>
          <a:xfrm rot="10800000">
            <a:off x="5329985" y="4126832"/>
            <a:ext cx="5133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1" name="Google Shape;1121;p19"/>
          <p:cNvCxnSpPr/>
          <p:nvPr/>
        </p:nvCxnSpPr>
        <p:spPr>
          <a:xfrm rot="10800000">
            <a:off x="6214855" y="3909289"/>
            <a:ext cx="1500" cy="379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2" name="Google Shape;1122;p19"/>
          <p:cNvCxnSpPr/>
          <p:nvPr/>
        </p:nvCxnSpPr>
        <p:spPr>
          <a:xfrm rot="10800000">
            <a:off x="4809881" y="3666646"/>
            <a:ext cx="1093200" cy="6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3" name="Google Shape;1123;p19"/>
          <p:cNvCxnSpPr/>
          <p:nvPr/>
        </p:nvCxnSpPr>
        <p:spPr>
          <a:xfrm flipH="1">
            <a:off x="5584618" y="3909269"/>
            <a:ext cx="639900" cy="6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4" name="Google Shape;1124;p19"/>
          <p:cNvCxnSpPr/>
          <p:nvPr/>
        </p:nvCxnSpPr>
        <p:spPr>
          <a:xfrm rot="10800000">
            <a:off x="5901281" y="3666643"/>
            <a:ext cx="1800" cy="255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5" name="Google Shape;1125;p19"/>
          <p:cNvCxnSpPr/>
          <p:nvPr/>
        </p:nvCxnSpPr>
        <p:spPr>
          <a:xfrm flipH="1" rot="10800000">
            <a:off x="5587995" y="3921632"/>
            <a:ext cx="300" cy="205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6" name="Google Shape;1126;p19"/>
          <p:cNvSpPr/>
          <p:nvPr/>
        </p:nvSpPr>
        <p:spPr>
          <a:xfrm>
            <a:off x="7093311" y="4126814"/>
            <a:ext cx="364800" cy="233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p19"/>
          <p:cNvSpPr/>
          <p:nvPr/>
        </p:nvSpPr>
        <p:spPr>
          <a:xfrm rot="528211">
            <a:off x="7620144" y="3886562"/>
            <a:ext cx="364595" cy="233825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p19"/>
          <p:cNvSpPr/>
          <p:nvPr/>
        </p:nvSpPr>
        <p:spPr>
          <a:xfrm>
            <a:off x="7577696" y="3814206"/>
            <a:ext cx="449400" cy="5664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19"/>
          <p:cNvSpPr/>
          <p:nvPr/>
        </p:nvSpPr>
        <p:spPr>
          <a:xfrm>
            <a:off x="7167562" y="4204769"/>
            <a:ext cx="83400" cy="777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p19"/>
          <p:cNvSpPr/>
          <p:nvPr/>
        </p:nvSpPr>
        <p:spPr>
          <a:xfrm>
            <a:off x="7318488" y="4204769"/>
            <a:ext cx="83400" cy="777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19"/>
          <p:cNvSpPr/>
          <p:nvPr/>
        </p:nvSpPr>
        <p:spPr>
          <a:xfrm>
            <a:off x="7702605" y="3964201"/>
            <a:ext cx="83400" cy="777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19"/>
          <p:cNvSpPr/>
          <p:nvPr/>
        </p:nvSpPr>
        <p:spPr>
          <a:xfrm>
            <a:off x="7855474" y="3964201"/>
            <a:ext cx="83400" cy="777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19"/>
          <p:cNvSpPr/>
          <p:nvPr/>
        </p:nvSpPr>
        <p:spPr>
          <a:xfrm>
            <a:off x="7702605" y="4204769"/>
            <a:ext cx="83400" cy="777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19"/>
          <p:cNvSpPr/>
          <p:nvPr/>
        </p:nvSpPr>
        <p:spPr>
          <a:xfrm>
            <a:off x="6964000" y="3755328"/>
            <a:ext cx="83400" cy="777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2"/>
          <p:cNvSpPr txBox="1"/>
          <p:nvPr>
            <p:ph idx="4294967295" type="ctrTitle"/>
          </p:nvPr>
        </p:nvSpPr>
        <p:spPr>
          <a:xfrm>
            <a:off x="709394" y="724200"/>
            <a:ext cx="77724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</a:pPr>
            <a:r>
              <a:rPr b="0" i="0" lang="en" sz="48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1) Intro</a:t>
            </a:r>
            <a:endParaRPr b="0" i="0" sz="4800" u="none" cap="none" strike="noStrike">
              <a:solidFill>
                <a:srgbClr val="FFFFFF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</p:txBody>
      </p:sp>
      <p:sp>
        <p:nvSpPr>
          <p:cNvPr id="787" name="Google Shape;787;p2"/>
          <p:cNvSpPr txBox="1"/>
          <p:nvPr>
            <p:ph idx="4294967295" type="subTitle"/>
          </p:nvPr>
        </p:nvSpPr>
        <p:spPr>
          <a:xfrm>
            <a:off x="746271" y="1358703"/>
            <a:ext cx="77724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What is clustering and why is a KNN not always best?</a:t>
            </a:r>
            <a:endParaRPr b="0" i="0" sz="1800" u="none" cap="none" strike="noStrike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88" name="Google Shape;788;p2"/>
          <p:cNvSpPr txBox="1"/>
          <p:nvPr>
            <p:ph idx="4294967295" type="ctrTitle"/>
          </p:nvPr>
        </p:nvSpPr>
        <p:spPr>
          <a:xfrm>
            <a:off x="709394" y="3353100"/>
            <a:ext cx="77724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</a:pPr>
            <a:r>
              <a:rPr b="0" i="0" lang="en" sz="48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3) Density-Based Clustering</a:t>
            </a:r>
            <a:endParaRPr b="0" i="0" sz="4800" u="none" cap="none" strike="noStrike">
              <a:solidFill>
                <a:srgbClr val="FFFFFF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</p:txBody>
      </p:sp>
      <p:sp>
        <p:nvSpPr>
          <p:cNvPr id="789" name="Google Shape;789;p2"/>
          <p:cNvSpPr txBox="1"/>
          <p:nvPr>
            <p:ph idx="4294967295" type="subTitle"/>
          </p:nvPr>
        </p:nvSpPr>
        <p:spPr>
          <a:xfrm>
            <a:off x="746271" y="3987603"/>
            <a:ext cx="77724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What are density based clustering algorithms?</a:t>
            </a:r>
            <a:endParaRPr b="0" i="0" sz="1800" u="none" cap="none" strike="noStrike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90" name="Google Shape;790;p2"/>
          <p:cNvSpPr txBox="1"/>
          <p:nvPr>
            <p:ph idx="4294967295" type="ctrTitle"/>
          </p:nvPr>
        </p:nvSpPr>
        <p:spPr>
          <a:xfrm>
            <a:off x="709394" y="2038650"/>
            <a:ext cx="77724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</a:pPr>
            <a:r>
              <a:rPr b="0" i="0" lang="en" sz="48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2) Hierarchical Clustering</a:t>
            </a:r>
            <a:endParaRPr b="0" i="0" sz="4800" u="none" cap="none" strike="noStrike">
              <a:solidFill>
                <a:srgbClr val="FFFFFF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</p:txBody>
      </p:sp>
      <p:sp>
        <p:nvSpPr>
          <p:cNvPr id="791" name="Google Shape;791;p2"/>
          <p:cNvSpPr txBox="1"/>
          <p:nvPr>
            <p:ph idx="4294967295" type="subTitle"/>
          </p:nvPr>
        </p:nvSpPr>
        <p:spPr>
          <a:xfrm>
            <a:off x="746271" y="2673153"/>
            <a:ext cx="77724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What are agglomerative and divisive algorithms?</a:t>
            </a:r>
            <a:endParaRPr b="0" i="0" sz="1800" u="none" cap="none" strike="noStrike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92" name="Google Shape;792;p2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20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Motivation: Animal Dendrogram</a:t>
            </a:r>
            <a:endParaRPr/>
          </a:p>
        </p:txBody>
      </p:sp>
      <p:sp>
        <p:nvSpPr>
          <p:cNvPr id="1140" name="Google Shape;1140;p20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41" name="Google Shape;1141;p20"/>
          <p:cNvCxnSpPr>
            <a:stCxn id="1142" idx="6"/>
            <a:endCxn id="1143" idx="2"/>
          </p:cNvCxnSpPr>
          <p:nvPr/>
        </p:nvCxnSpPr>
        <p:spPr>
          <a:xfrm>
            <a:off x="1388664" y="2916894"/>
            <a:ext cx="527100" cy="15240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4" name="Google Shape;1144;p20"/>
          <p:cNvCxnSpPr>
            <a:stCxn id="1142" idx="6"/>
            <a:endCxn id="1145" idx="2"/>
          </p:cNvCxnSpPr>
          <p:nvPr/>
        </p:nvCxnSpPr>
        <p:spPr>
          <a:xfrm flipH="1" rot="10800000">
            <a:off x="1388664" y="1346994"/>
            <a:ext cx="571200" cy="15699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6" name="Google Shape;1146;p20"/>
          <p:cNvCxnSpPr>
            <a:stCxn id="1147" idx="3"/>
            <a:endCxn id="1148" idx="2"/>
          </p:cNvCxnSpPr>
          <p:nvPr/>
        </p:nvCxnSpPr>
        <p:spPr>
          <a:xfrm>
            <a:off x="2932182" y="1347118"/>
            <a:ext cx="995700" cy="6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9" name="Google Shape;1149;p20"/>
          <p:cNvCxnSpPr>
            <a:stCxn id="1147" idx="3"/>
            <a:endCxn id="1150" idx="2"/>
          </p:cNvCxnSpPr>
          <p:nvPr/>
        </p:nvCxnSpPr>
        <p:spPr>
          <a:xfrm>
            <a:off x="2932182" y="1347118"/>
            <a:ext cx="995700" cy="9711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1" name="Google Shape;1151;p20"/>
          <p:cNvCxnSpPr>
            <a:stCxn id="1152" idx="3"/>
            <a:endCxn id="1153" idx="2"/>
          </p:cNvCxnSpPr>
          <p:nvPr/>
        </p:nvCxnSpPr>
        <p:spPr>
          <a:xfrm flipH="1" rot="10800000">
            <a:off x="2888181" y="4100353"/>
            <a:ext cx="1129800" cy="3405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4" name="Google Shape;1154;p20"/>
          <p:cNvCxnSpPr>
            <a:stCxn id="1152" idx="3"/>
            <a:endCxn id="1155" idx="2"/>
          </p:cNvCxnSpPr>
          <p:nvPr/>
        </p:nvCxnSpPr>
        <p:spPr>
          <a:xfrm>
            <a:off x="2888181" y="4440853"/>
            <a:ext cx="1129800" cy="1704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56" name="Google Shape;1156;p20"/>
          <p:cNvGrpSpPr/>
          <p:nvPr/>
        </p:nvGrpSpPr>
        <p:grpSpPr>
          <a:xfrm>
            <a:off x="3927969" y="1176903"/>
            <a:ext cx="1486234" cy="340427"/>
            <a:chOff x="5592550" y="1018950"/>
            <a:chExt cx="1356300" cy="319200"/>
          </a:xfrm>
        </p:grpSpPr>
        <p:sp>
          <p:nvSpPr>
            <p:cNvPr id="1157" name="Google Shape;1157;p20"/>
            <p:cNvSpPr/>
            <p:nvPr/>
          </p:nvSpPr>
          <p:spPr>
            <a:xfrm>
              <a:off x="5766550" y="10189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Slimy</a:t>
              </a:r>
              <a:endPara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48" name="Google Shape;1148;p20"/>
            <p:cNvSpPr/>
            <p:nvPr/>
          </p:nvSpPr>
          <p:spPr>
            <a:xfrm>
              <a:off x="5592550" y="1091550"/>
              <a:ext cx="174000" cy="174000"/>
            </a:xfrm>
            <a:prstGeom prst="ellipse">
              <a:avLst/>
            </a:prstGeom>
            <a:solidFill>
              <a:srgbClr val="50505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8" name="Google Shape;1158;p20"/>
          <p:cNvGrpSpPr/>
          <p:nvPr/>
        </p:nvGrpSpPr>
        <p:grpSpPr>
          <a:xfrm>
            <a:off x="1959715" y="1176904"/>
            <a:ext cx="972467" cy="340427"/>
            <a:chOff x="3650050" y="1476150"/>
            <a:chExt cx="1356300" cy="319200"/>
          </a:xfrm>
        </p:grpSpPr>
        <p:sp>
          <p:nvSpPr>
            <p:cNvPr id="1147" name="Google Shape;1147;p20"/>
            <p:cNvSpPr/>
            <p:nvPr/>
          </p:nvSpPr>
          <p:spPr>
            <a:xfrm>
              <a:off x="3824050" y="14761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Ugly</a:t>
              </a:r>
              <a:endPara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45" name="Google Shape;1145;p20"/>
            <p:cNvSpPr/>
            <p:nvPr/>
          </p:nvSpPr>
          <p:spPr>
            <a:xfrm>
              <a:off x="3650050" y="1548750"/>
              <a:ext cx="174000" cy="174000"/>
            </a:xfrm>
            <a:prstGeom prst="ellipse">
              <a:avLst/>
            </a:prstGeom>
            <a:solidFill>
              <a:srgbClr val="41414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9" name="Google Shape;1159;p20"/>
          <p:cNvGrpSpPr/>
          <p:nvPr/>
        </p:nvGrpSpPr>
        <p:grpSpPr>
          <a:xfrm>
            <a:off x="260074" y="2746687"/>
            <a:ext cx="1128590" cy="340427"/>
            <a:chOff x="1929102" y="2412156"/>
            <a:chExt cx="1029923" cy="319200"/>
          </a:xfrm>
        </p:grpSpPr>
        <p:sp>
          <p:nvSpPr>
            <p:cNvPr id="1160" name="Google Shape;1160;p20"/>
            <p:cNvSpPr/>
            <p:nvPr/>
          </p:nvSpPr>
          <p:spPr>
            <a:xfrm>
              <a:off x="1929102" y="2412156"/>
              <a:ext cx="849900" cy="3192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Animal</a:t>
              </a:r>
              <a:endPara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42" name="Google Shape;1142;p20"/>
            <p:cNvSpPr/>
            <p:nvPr/>
          </p:nvSpPr>
          <p:spPr>
            <a:xfrm>
              <a:off x="2785025" y="2484750"/>
              <a:ext cx="174000" cy="174000"/>
            </a:xfrm>
            <a:prstGeom prst="ellipse">
              <a:avLst/>
            </a:prstGeom>
            <a:solidFill>
              <a:srgbClr val="2F2F2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1" name="Google Shape;1161;p20"/>
          <p:cNvGrpSpPr/>
          <p:nvPr/>
        </p:nvGrpSpPr>
        <p:grpSpPr>
          <a:xfrm>
            <a:off x="1915714" y="4270639"/>
            <a:ext cx="972467" cy="340427"/>
            <a:chOff x="3650050" y="3348150"/>
            <a:chExt cx="1356300" cy="319200"/>
          </a:xfrm>
        </p:grpSpPr>
        <p:sp>
          <p:nvSpPr>
            <p:cNvPr id="1152" name="Google Shape;1152;p20"/>
            <p:cNvSpPr/>
            <p:nvPr/>
          </p:nvSpPr>
          <p:spPr>
            <a:xfrm>
              <a:off x="3824050" y="33481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Cute</a:t>
              </a:r>
              <a:endPara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43" name="Google Shape;1143;p20"/>
            <p:cNvSpPr/>
            <p:nvPr/>
          </p:nvSpPr>
          <p:spPr>
            <a:xfrm>
              <a:off x="3650050" y="3420750"/>
              <a:ext cx="174000" cy="174000"/>
            </a:xfrm>
            <a:prstGeom prst="ellipse">
              <a:avLst/>
            </a:prstGeom>
            <a:solidFill>
              <a:srgbClr val="41414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2" name="Google Shape;1162;p20"/>
          <p:cNvGrpSpPr/>
          <p:nvPr/>
        </p:nvGrpSpPr>
        <p:grpSpPr>
          <a:xfrm>
            <a:off x="3927969" y="2163629"/>
            <a:ext cx="1486234" cy="340427"/>
            <a:chOff x="5592550" y="1933350"/>
            <a:chExt cx="1356300" cy="319200"/>
          </a:xfrm>
        </p:grpSpPr>
        <p:sp>
          <p:nvSpPr>
            <p:cNvPr id="1163" name="Google Shape;1163;p20"/>
            <p:cNvSpPr/>
            <p:nvPr/>
          </p:nvSpPr>
          <p:spPr>
            <a:xfrm>
              <a:off x="5766550" y="19333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Bumpy</a:t>
              </a:r>
              <a:endPara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50" name="Google Shape;1150;p20"/>
            <p:cNvSpPr/>
            <p:nvPr/>
          </p:nvSpPr>
          <p:spPr>
            <a:xfrm>
              <a:off x="5592550" y="1991250"/>
              <a:ext cx="174000" cy="174000"/>
            </a:xfrm>
            <a:prstGeom prst="ellipse">
              <a:avLst/>
            </a:prstGeom>
            <a:solidFill>
              <a:srgbClr val="50505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4" name="Google Shape;1164;p20"/>
          <p:cNvGrpSpPr/>
          <p:nvPr/>
        </p:nvGrpSpPr>
        <p:grpSpPr>
          <a:xfrm>
            <a:off x="4017875" y="3930212"/>
            <a:ext cx="1486234" cy="340427"/>
            <a:chOff x="5592550" y="2890950"/>
            <a:chExt cx="1356300" cy="319200"/>
          </a:xfrm>
        </p:grpSpPr>
        <p:sp>
          <p:nvSpPr>
            <p:cNvPr id="1165" name="Google Shape;1165;p20"/>
            <p:cNvSpPr/>
            <p:nvPr/>
          </p:nvSpPr>
          <p:spPr>
            <a:xfrm>
              <a:off x="5766550" y="28909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Land</a:t>
              </a:r>
              <a:endPara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53" name="Google Shape;1153;p20"/>
            <p:cNvSpPr/>
            <p:nvPr/>
          </p:nvSpPr>
          <p:spPr>
            <a:xfrm>
              <a:off x="5592550" y="2963550"/>
              <a:ext cx="174000" cy="174000"/>
            </a:xfrm>
            <a:prstGeom prst="ellipse">
              <a:avLst/>
            </a:prstGeom>
            <a:solidFill>
              <a:srgbClr val="50505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6" name="Google Shape;1166;p20"/>
          <p:cNvGrpSpPr/>
          <p:nvPr/>
        </p:nvGrpSpPr>
        <p:grpSpPr>
          <a:xfrm>
            <a:off x="4017957" y="4441013"/>
            <a:ext cx="1486234" cy="340427"/>
            <a:chOff x="5592550" y="3805350"/>
            <a:chExt cx="1356300" cy="319200"/>
          </a:xfrm>
        </p:grpSpPr>
        <p:sp>
          <p:nvSpPr>
            <p:cNvPr id="1167" name="Google Shape;1167;p20"/>
            <p:cNvSpPr/>
            <p:nvPr/>
          </p:nvSpPr>
          <p:spPr>
            <a:xfrm>
              <a:off x="5766550" y="38053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Water</a:t>
              </a:r>
              <a:endPara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55" name="Google Shape;1155;p20"/>
            <p:cNvSpPr/>
            <p:nvPr/>
          </p:nvSpPr>
          <p:spPr>
            <a:xfrm>
              <a:off x="5592550" y="3877950"/>
              <a:ext cx="174000" cy="174000"/>
            </a:xfrm>
            <a:prstGeom prst="ellipse">
              <a:avLst/>
            </a:prstGeom>
            <a:solidFill>
              <a:srgbClr val="50505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68" name="Google Shape;1168;p20"/>
          <p:cNvCxnSpPr/>
          <p:nvPr/>
        </p:nvCxnSpPr>
        <p:spPr>
          <a:xfrm>
            <a:off x="1464474" y="2915696"/>
            <a:ext cx="667500" cy="2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69" name="Google Shape;1169;p20"/>
          <p:cNvGrpSpPr/>
          <p:nvPr/>
        </p:nvGrpSpPr>
        <p:grpSpPr>
          <a:xfrm>
            <a:off x="2126689" y="2747882"/>
            <a:ext cx="1020887" cy="340427"/>
            <a:chOff x="5592550" y="1018950"/>
            <a:chExt cx="1356300" cy="319200"/>
          </a:xfrm>
        </p:grpSpPr>
        <p:sp>
          <p:nvSpPr>
            <p:cNvPr id="1170" name="Google Shape;1170;p20"/>
            <p:cNvSpPr/>
            <p:nvPr/>
          </p:nvSpPr>
          <p:spPr>
            <a:xfrm>
              <a:off x="5766550" y="10189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Scary</a:t>
              </a:r>
              <a:endPara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71" name="Google Shape;1171;p20"/>
            <p:cNvSpPr/>
            <p:nvPr/>
          </p:nvSpPr>
          <p:spPr>
            <a:xfrm>
              <a:off x="5592550" y="1091550"/>
              <a:ext cx="174000" cy="174000"/>
            </a:xfrm>
            <a:prstGeom prst="ellipse">
              <a:avLst/>
            </a:prstGeom>
            <a:solidFill>
              <a:srgbClr val="50505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72" name="Google Shape;1172;p20"/>
          <p:cNvCxnSpPr>
            <a:stCxn id="1157" idx="3"/>
            <a:endCxn id="1173" idx="2"/>
          </p:cNvCxnSpPr>
          <p:nvPr/>
        </p:nvCxnSpPr>
        <p:spPr>
          <a:xfrm flipH="1" rot="10800000">
            <a:off x="5414203" y="1181817"/>
            <a:ext cx="1262400" cy="1653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4" name="Google Shape;1174;p20"/>
          <p:cNvCxnSpPr>
            <a:endCxn id="1175" idx="2"/>
          </p:cNvCxnSpPr>
          <p:nvPr/>
        </p:nvCxnSpPr>
        <p:spPr>
          <a:xfrm>
            <a:off x="5445073" y="1330708"/>
            <a:ext cx="1231500" cy="891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76" name="Google Shape;1176;p20"/>
          <p:cNvGrpSpPr/>
          <p:nvPr/>
        </p:nvGrpSpPr>
        <p:grpSpPr>
          <a:xfrm>
            <a:off x="6676573" y="1011597"/>
            <a:ext cx="1486234" cy="340427"/>
            <a:chOff x="5592550" y="1018950"/>
            <a:chExt cx="1356300" cy="319200"/>
          </a:xfrm>
        </p:grpSpPr>
        <p:sp>
          <p:nvSpPr>
            <p:cNvPr id="1177" name="Google Shape;1177;p20"/>
            <p:cNvSpPr/>
            <p:nvPr/>
          </p:nvSpPr>
          <p:spPr>
            <a:xfrm>
              <a:off x="5766550" y="10189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Slug</a:t>
              </a:r>
              <a:endPara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73" name="Google Shape;1173;p20"/>
            <p:cNvSpPr/>
            <p:nvPr/>
          </p:nvSpPr>
          <p:spPr>
            <a:xfrm>
              <a:off x="5592550" y="1091550"/>
              <a:ext cx="174000" cy="174000"/>
            </a:xfrm>
            <a:prstGeom prst="ellipse">
              <a:avLst/>
            </a:prstGeom>
            <a:solidFill>
              <a:srgbClr val="50505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8" name="Google Shape;1178;p20"/>
          <p:cNvGrpSpPr/>
          <p:nvPr/>
        </p:nvGrpSpPr>
        <p:grpSpPr>
          <a:xfrm>
            <a:off x="6676573" y="2068072"/>
            <a:ext cx="1486234" cy="340427"/>
            <a:chOff x="5592550" y="1933350"/>
            <a:chExt cx="1356300" cy="319200"/>
          </a:xfrm>
        </p:grpSpPr>
        <p:sp>
          <p:nvSpPr>
            <p:cNvPr id="1179" name="Google Shape;1179;p20"/>
            <p:cNvSpPr/>
            <p:nvPr/>
          </p:nvSpPr>
          <p:spPr>
            <a:xfrm>
              <a:off x="5766550" y="19333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Tapeworm</a:t>
              </a:r>
              <a:endPara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75" name="Google Shape;1175;p20"/>
            <p:cNvSpPr/>
            <p:nvPr/>
          </p:nvSpPr>
          <p:spPr>
            <a:xfrm>
              <a:off x="5592550" y="1991250"/>
              <a:ext cx="174000" cy="174000"/>
            </a:xfrm>
            <a:prstGeom prst="ellipse">
              <a:avLst/>
            </a:prstGeom>
            <a:solidFill>
              <a:srgbClr val="50505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80" name="Google Shape;1180;p20"/>
          <p:cNvCxnSpPr/>
          <p:nvPr/>
        </p:nvCxnSpPr>
        <p:spPr>
          <a:xfrm>
            <a:off x="3447575" y="1775100"/>
            <a:ext cx="398100" cy="4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81" name="Google Shape;1181;p20"/>
          <p:cNvGrpSpPr/>
          <p:nvPr/>
        </p:nvGrpSpPr>
        <p:grpSpPr>
          <a:xfrm>
            <a:off x="3844464" y="1670747"/>
            <a:ext cx="1486234" cy="340427"/>
            <a:chOff x="5592550" y="1933350"/>
            <a:chExt cx="1356300" cy="319200"/>
          </a:xfrm>
        </p:grpSpPr>
        <p:sp>
          <p:nvSpPr>
            <p:cNvPr id="1182" name="Google Shape;1182;p20"/>
            <p:cNvSpPr/>
            <p:nvPr/>
          </p:nvSpPr>
          <p:spPr>
            <a:xfrm>
              <a:off x="5766550" y="19333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Hairy</a:t>
              </a:r>
              <a:endPara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83" name="Google Shape;1183;p20"/>
            <p:cNvSpPr/>
            <p:nvPr/>
          </p:nvSpPr>
          <p:spPr>
            <a:xfrm>
              <a:off x="5592550" y="1991250"/>
              <a:ext cx="174000" cy="174000"/>
            </a:xfrm>
            <a:prstGeom prst="ellipse">
              <a:avLst/>
            </a:prstGeom>
            <a:solidFill>
              <a:srgbClr val="50505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84" name="Google Shape;1184;p20"/>
          <p:cNvCxnSpPr>
            <a:stCxn id="1165" idx="3"/>
            <a:endCxn id="1185" idx="2"/>
          </p:cNvCxnSpPr>
          <p:nvPr/>
        </p:nvCxnSpPr>
        <p:spPr>
          <a:xfrm flipH="1" rot="10800000">
            <a:off x="5504109" y="3759926"/>
            <a:ext cx="1170000" cy="3405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6" name="Google Shape;1186;p20"/>
          <p:cNvCxnSpPr>
            <a:stCxn id="1165" idx="3"/>
            <a:endCxn id="1187" idx="2"/>
          </p:cNvCxnSpPr>
          <p:nvPr/>
        </p:nvCxnSpPr>
        <p:spPr>
          <a:xfrm>
            <a:off x="5504109" y="4100426"/>
            <a:ext cx="1170000" cy="170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88" name="Google Shape;1188;p20"/>
          <p:cNvGrpSpPr/>
          <p:nvPr/>
        </p:nvGrpSpPr>
        <p:grpSpPr>
          <a:xfrm>
            <a:off x="6674037" y="3589786"/>
            <a:ext cx="1486234" cy="340427"/>
            <a:chOff x="5592550" y="2890950"/>
            <a:chExt cx="1356300" cy="319200"/>
          </a:xfrm>
        </p:grpSpPr>
        <p:sp>
          <p:nvSpPr>
            <p:cNvPr id="1189" name="Google Shape;1189;p20"/>
            <p:cNvSpPr/>
            <p:nvPr/>
          </p:nvSpPr>
          <p:spPr>
            <a:xfrm>
              <a:off x="5766550" y="28909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Penguin</a:t>
              </a:r>
              <a:endPara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85" name="Google Shape;1185;p20"/>
            <p:cNvSpPr/>
            <p:nvPr/>
          </p:nvSpPr>
          <p:spPr>
            <a:xfrm>
              <a:off x="5592550" y="2963550"/>
              <a:ext cx="174000" cy="174000"/>
            </a:xfrm>
            <a:prstGeom prst="ellipse">
              <a:avLst/>
            </a:prstGeom>
            <a:solidFill>
              <a:srgbClr val="50505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0" name="Google Shape;1190;p20"/>
          <p:cNvGrpSpPr/>
          <p:nvPr/>
        </p:nvGrpSpPr>
        <p:grpSpPr>
          <a:xfrm>
            <a:off x="6674119" y="4100587"/>
            <a:ext cx="1486234" cy="340427"/>
            <a:chOff x="5592550" y="3805350"/>
            <a:chExt cx="1356300" cy="319200"/>
          </a:xfrm>
        </p:grpSpPr>
        <p:sp>
          <p:nvSpPr>
            <p:cNvPr id="1191" name="Google Shape;1191;p20"/>
            <p:cNvSpPr/>
            <p:nvPr/>
          </p:nvSpPr>
          <p:spPr>
            <a:xfrm>
              <a:off x="5766550" y="38053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Lemus</a:t>
              </a:r>
              <a:endPara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87" name="Google Shape;1187;p20"/>
            <p:cNvSpPr/>
            <p:nvPr/>
          </p:nvSpPr>
          <p:spPr>
            <a:xfrm>
              <a:off x="5592550" y="3877950"/>
              <a:ext cx="174000" cy="174000"/>
            </a:xfrm>
            <a:prstGeom prst="ellipse">
              <a:avLst/>
            </a:prstGeom>
            <a:solidFill>
              <a:srgbClr val="50505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2" name="Google Shape;1192;p20"/>
          <p:cNvGrpSpPr/>
          <p:nvPr/>
        </p:nvGrpSpPr>
        <p:grpSpPr>
          <a:xfrm>
            <a:off x="6676573" y="2756790"/>
            <a:ext cx="1486234" cy="340427"/>
            <a:chOff x="5592550" y="1933350"/>
            <a:chExt cx="1356300" cy="319200"/>
          </a:xfrm>
        </p:grpSpPr>
        <p:sp>
          <p:nvSpPr>
            <p:cNvPr id="1193" name="Google Shape;1193;p20"/>
            <p:cNvSpPr/>
            <p:nvPr/>
          </p:nvSpPr>
          <p:spPr>
            <a:xfrm>
              <a:off x="5766550" y="19333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Grizzly</a:t>
              </a:r>
              <a:endPara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94" name="Google Shape;1194;p20"/>
            <p:cNvSpPr/>
            <p:nvPr/>
          </p:nvSpPr>
          <p:spPr>
            <a:xfrm>
              <a:off x="5592550" y="1991250"/>
              <a:ext cx="174000" cy="174000"/>
            </a:xfrm>
            <a:prstGeom prst="ellipse">
              <a:avLst/>
            </a:prstGeom>
            <a:solidFill>
              <a:srgbClr val="50505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5" name="Google Shape;1195;p20"/>
          <p:cNvSpPr txBox="1"/>
          <p:nvPr/>
        </p:nvSpPr>
        <p:spPr>
          <a:xfrm>
            <a:off x="4506325" y="2525300"/>
            <a:ext cx="811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.  .  .</a:t>
            </a:r>
            <a:endParaRPr b="1" i="0" sz="3000" u="none" cap="none" strike="noStrike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1196" name="Google Shape;1196;p20"/>
          <p:cNvCxnSpPr/>
          <p:nvPr/>
        </p:nvCxnSpPr>
        <p:spPr>
          <a:xfrm>
            <a:off x="3154775" y="2956489"/>
            <a:ext cx="3981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7" name="Google Shape;1197;p20"/>
          <p:cNvCxnSpPr/>
          <p:nvPr/>
        </p:nvCxnSpPr>
        <p:spPr>
          <a:xfrm rot="10800000">
            <a:off x="3344002" y="2677839"/>
            <a:ext cx="4800" cy="517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8" name="Google Shape;1198;p20"/>
          <p:cNvCxnSpPr/>
          <p:nvPr/>
        </p:nvCxnSpPr>
        <p:spPr>
          <a:xfrm rot="10800000">
            <a:off x="3344175" y="2676188"/>
            <a:ext cx="168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9" name="Google Shape;1199;p20"/>
          <p:cNvCxnSpPr/>
          <p:nvPr/>
        </p:nvCxnSpPr>
        <p:spPr>
          <a:xfrm flipH="1">
            <a:off x="3343725" y="3195363"/>
            <a:ext cx="199200" cy="8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00" name="Google Shape;1200;p20"/>
          <p:cNvCxnSpPr/>
          <p:nvPr/>
        </p:nvCxnSpPr>
        <p:spPr>
          <a:xfrm>
            <a:off x="8158475" y="3776651"/>
            <a:ext cx="3981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01" name="Google Shape;1201;p20"/>
          <p:cNvCxnSpPr/>
          <p:nvPr/>
        </p:nvCxnSpPr>
        <p:spPr>
          <a:xfrm rot="10800000">
            <a:off x="8347702" y="3498002"/>
            <a:ext cx="4800" cy="517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02" name="Google Shape;1202;p20"/>
          <p:cNvCxnSpPr/>
          <p:nvPr/>
        </p:nvCxnSpPr>
        <p:spPr>
          <a:xfrm rot="10800000">
            <a:off x="8347875" y="3496350"/>
            <a:ext cx="168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03" name="Google Shape;1203;p20"/>
          <p:cNvCxnSpPr/>
          <p:nvPr/>
        </p:nvCxnSpPr>
        <p:spPr>
          <a:xfrm flipH="1">
            <a:off x="8347425" y="4015526"/>
            <a:ext cx="199200" cy="8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21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Dendrograms</a:t>
            </a:r>
            <a:endParaRPr/>
          </a:p>
        </p:txBody>
      </p:sp>
      <p:sp>
        <p:nvSpPr>
          <p:cNvPr id="1209" name="Google Shape;1209;p21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0" name="Google Shape;121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-2006925"/>
            <a:ext cx="2307400" cy="192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0825" y="-4204901"/>
            <a:ext cx="4942945" cy="412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13150" y="-4558426"/>
            <a:ext cx="4942945" cy="412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21"/>
          <p:cNvPicPr preferRelativeResize="0"/>
          <p:nvPr/>
        </p:nvPicPr>
        <p:blipFill rotWithShape="1">
          <a:blip r:embed="rId6">
            <a:alphaModFix/>
          </a:blip>
          <a:srcRect b="0" l="9599" r="0" t="6331"/>
          <a:stretch/>
        </p:blipFill>
        <p:spPr>
          <a:xfrm>
            <a:off x="3646100" y="954025"/>
            <a:ext cx="4465650" cy="385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21"/>
          <p:cNvSpPr txBox="1"/>
          <p:nvPr>
            <p:ph idx="4294967295" type="body"/>
          </p:nvPr>
        </p:nvSpPr>
        <p:spPr>
          <a:xfrm>
            <a:off x="377550" y="1152525"/>
            <a:ext cx="8612400" cy="30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Dendrogram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Indicates membership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cxnSp>
        <p:nvCxnSpPr>
          <p:cNvPr id="1215" name="Google Shape;1215;p21"/>
          <p:cNvCxnSpPr/>
          <p:nvPr/>
        </p:nvCxnSpPr>
        <p:spPr>
          <a:xfrm rot="10800000">
            <a:off x="4479050" y="1174600"/>
            <a:ext cx="13200" cy="1448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16" name="Google Shape;1216;p21"/>
          <p:cNvCxnSpPr/>
          <p:nvPr/>
        </p:nvCxnSpPr>
        <p:spPr>
          <a:xfrm rot="10800000">
            <a:off x="6239525" y="1152575"/>
            <a:ext cx="20400" cy="13638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17" name="Google Shape;1217;p21"/>
          <p:cNvCxnSpPr/>
          <p:nvPr/>
        </p:nvCxnSpPr>
        <p:spPr>
          <a:xfrm flipH="1">
            <a:off x="4505600" y="1169575"/>
            <a:ext cx="1767600" cy="14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22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3" name="Google Shape;1223;p22"/>
          <p:cNvSpPr txBox="1"/>
          <p:nvPr>
            <p:ph type="title"/>
          </p:nvPr>
        </p:nvSpPr>
        <p:spPr>
          <a:xfrm>
            <a:off x="452725" y="620925"/>
            <a:ext cx="3200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Algorithm </a:t>
            </a:r>
            <a:endParaRPr/>
          </a:p>
        </p:txBody>
      </p:sp>
      <p:sp>
        <p:nvSpPr>
          <p:cNvPr id="1224" name="Google Shape;1224;p22"/>
          <p:cNvSpPr txBox="1"/>
          <p:nvPr>
            <p:ph idx="1" type="body"/>
          </p:nvPr>
        </p:nvSpPr>
        <p:spPr>
          <a:xfrm>
            <a:off x="452727" y="1412678"/>
            <a:ext cx="3985200" cy="30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1) Compute distances between all points/clusters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2) Place into proximity matrix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3) Find closest pair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4) Merge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5) Repeat 1-4 until only one   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    point/cluster exists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225" name="Google Shape;1225;p22"/>
          <p:cNvSpPr/>
          <p:nvPr/>
        </p:nvSpPr>
        <p:spPr>
          <a:xfrm>
            <a:off x="5630558" y="1912000"/>
            <a:ext cx="200700" cy="200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Google Shape;1226;p22"/>
          <p:cNvSpPr/>
          <p:nvPr/>
        </p:nvSpPr>
        <p:spPr>
          <a:xfrm>
            <a:off x="6154032" y="1984449"/>
            <a:ext cx="200700" cy="200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Google Shape;1227;p22"/>
          <p:cNvSpPr/>
          <p:nvPr/>
        </p:nvSpPr>
        <p:spPr>
          <a:xfrm>
            <a:off x="5571450" y="2234724"/>
            <a:ext cx="200700" cy="200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8" name="Google Shape;1228;p22"/>
          <p:cNvSpPr/>
          <p:nvPr/>
        </p:nvSpPr>
        <p:spPr>
          <a:xfrm>
            <a:off x="5953282" y="2396086"/>
            <a:ext cx="200700" cy="200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9" name="Google Shape;1229;p22"/>
          <p:cNvSpPr/>
          <p:nvPr/>
        </p:nvSpPr>
        <p:spPr>
          <a:xfrm>
            <a:off x="6760093" y="2112750"/>
            <a:ext cx="200700" cy="200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0" name="Google Shape;1230;p22"/>
          <p:cNvSpPr/>
          <p:nvPr/>
        </p:nvSpPr>
        <p:spPr>
          <a:xfrm>
            <a:off x="6028732" y="3052798"/>
            <a:ext cx="200700" cy="200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1" name="Google Shape;1231;p22"/>
          <p:cNvSpPr/>
          <p:nvPr/>
        </p:nvSpPr>
        <p:spPr>
          <a:xfrm>
            <a:off x="6344841" y="2851950"/>
            <a:ext cx="200700" cy="200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2" name="Google Shape;1232;p22"/>
          <p:cNvSpPr/>
          <p:nvPr/>
        </p:nvSpPr>
        <p:spPr>
          <a:xfrm>
            <a:off x="6621719" y="3325230"/>
            <a:ext cx="200700" cy="200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22"/>
          <p:cNvSpPr/>
          <p:nvPr/>
        </p:nvSpPr>
        <p:spPr>
          <a:xfrm>
            <a:off x="6981420" y="2334076"/>
            <a:ext cx="200700" cy="200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22"/>
          <p:cNvSpPr/>
          <p:nvPr/>
        </p:nvSpPr>
        <p:spPr>
          <a:xfrm>
            <a:off x="7202747" y="2555403"/>
            <a:ext cx="200700" cy="200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22"/>
          <p:cNvSpPr/>
          <p:nvPr/>
        </p:nvSpPr>
        <p:spPr>
          <a:xfrm>
            <a:off x="5953281" y="3525925"/>
            <a:ext cx="200700" cy="200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Google Shape;1236;p22"/>
          <p:cNvSpPr/>
          <p:nvPr/>
        </p:nvSpPr>
        <p:spPr>
          <a:xfrm>
            <a:off x="5712602" y="3231801"/>
            <a:ext cx="200700" cy="200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7" name="Google Shape;1237;p22"/>
          <p:cNvSpPr/>
          <p:nvPr/>
        </p:nvSpPr>
        <p:spPr>
          <a:xfrm>
            <a:off x="7366164" y="2185291"/>
            <a:ext cx="200700" cy="200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8" name="Google Shape;1238;p22"/>
          <p:cNvSpPr/>
          <p:nvPr/>
        </p:nvSpPr>
        <p:spPr>
          <a:xfrm>
            <a:off x="6904195" y="2756253"/>
            <a:ext cx="200700" cy="200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9" name="Google Shape;1239;p22"/>
          <p:cNvSpPr/>
          <p:nvPr/>
        </p:nvSpPr>
        <p:spPr>
          <a:xfrm>
            <a:off x="7924456" y="2696637"/>
            <a:ext cx="200700" cy="200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0" name="Google Shape;1240;p22"/>
          <p:cNvSpPr/>
          <p:nvPr/>
        </p:nvSpPr>
        <p:spPr>
          <a:xfrm>
            <a:off x="8145783" y="2917964"/>
            <a:ext cx="200700" cy="200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Google Shape;1241;p22"/>
          <p:cNvSpPr/>
          <p:nvPr/>
        </p:nvSpPr>
        <p:spPr>
          <a:xfrm>
            <a:off x="8309200" y="2547851"/>
            <a:ext cx="200700" cy="200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2" name="Google Shape;1242;p22"/>
          <p:cNvSpPr/>
          <p:nvPr/>
        </p:nvSpPr>
        <p:spPr>
          <a:xfrm>
            <a:off x="7847231" y="3118814"/>
            <a:ext cx="200700" cy="200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3" name="Google Shape;1243;p22"/>
          <p:cNvCxnSpPr>
            <a:stCxn id="1237" idx="6"/>
          </p:cNvCxnSpPr>
          <p:nvPr/>
        </p:nvCxnSpPr>
        <p:spPr>
          <a:xfrm>
            <a:off x="7566864" y="2285641"/>
            <a:ext cx="627600" cy="27540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44" name="Google Shape;1244;p22"/>
          <p:cNvCxnSpPr>
            <a:endCxn id="1235" idx="1"/>
          </p:cNvCxnSpPr>
          <p:nvPr/>
        </p:nvCxnSpPr>
        <p:spPr>
          <a:xfrm>
            <a:off x="5831173" y="3395417"/>
            <a:ext cx="151500" cy="15990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45" name="Google Shape;1245;p22"/>
          <p:cNvSpPr/>
          <p:nvPr/>
        </p:nvSpPr>
        <p:spPr>
          <a:xfrm rot="-2003768">
            <a:off x="5709542" y="3007847"/>
            <a:ext cx="470364" cy="951795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3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1" name="Google Shape;1251;p23"/>
          <p:cNvSpPr txBox="1"/>
          <p:nvPr>
            <p:ph type="title"/>
          </p:nvPr>
        </p:nvSpPr>
        <p:spPr>
          <a:xfrm>
            <a:off x="452725" y="620925"/>
            <a:ext cx="3200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Algorithm </a:t>
            </a:r>
            <a:endParaRPr/>
          </a:p>
        </p:txBody>
      </p:sp>
      <p:sp>
        <p:nvSpPr>
          <p:cNvPr id="1252" name="Google Shape;1252;p23"/>
          <p:cNvSpPr txBox="1"/>
          <p:nvPr>
            <p:ph idx="1" type="body"/>
          </p:nvPr>
        </p:nvSpPr>
        <p:spPr>
          <a:xfrm>
            <a:off x="452727" y="1412678"/>
            <a:ext cx="3985200" cy="30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1) Compute distances between all points/clusters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2) Place into proximity matrix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3) Find closest pair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4) Merge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5) Repeat 1-4 until only one   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    point/cluster exists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253" name="Google Shape;1253;p23"/>
          <p:cNvSpPr/>
          <p:nvPr/>
        </p:nvSpPr>
        <p:spPr>
          <a:xfrm>
            <a:off x="5259575" y="4385925"/>
            <a:ext cx="471000" cy="279000"/>
          </a:xfrm>
          <a:prstGeom prst="roundRect">
            <a:avLst>
              <a:gd fmla="val 16667" name="adj"/>
            </a:avLst>
          </a:prstGeom>
          <a:solidFill>
            <a:srgbClr val="6E86B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4" name="Google Shape;1254;p23"/>
          <p:cNvSpPr/>
          <p:nvPr/>
        </p:nvSpPr>
        <p:spPr>
          <a:xfrm>
            <a:off x="5868484" y="4385925"/>
            <a:ext cx="471000" cy="279000"/>
          </a:xfrm>
          <a:prstGeom prst="roundRect">
            <a:avLst>
              <a:gd fmla="val 16667" name="adj"/>
            </a:avLst>
          </a:prstGeom>
          <a:solidFill>
            <a:srgbClr val="6E86B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5" name="Google Shape;1255;p23"/>
          <p:cNvSpPr/>
          <p:nvPr/>
        </p:nvSpPr>
        <p:spPr>
          <a:xfrm>
            <a:off x="6426217" y="4385925"/>
            <a:ext cx="471000" cy="279000"/>
          </a:xfrm>
          <a:prstGeom prst="roundRect">
            <a:avLst>
              <a:gd fmla="val 16667" name="adj"/>
            </a:avLst>
          </a:prstGeom>
          <a:solidFill>
            <a:srgbClr val="6E86B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6" name="Google Shape;1256;p23"/>
          <p:cNvSpPr/>
          <p:nvPr/>
        </p:nvSpPr>
        <p:spPr>
          <a:xfrm>
            <a:off x="6983950" y="4385925"/>
            <a:ext cx="471000" cy="279000"/>
          </a:xfrm>
          <a:prstGeom prst="roundRect">
            <a:avLst>
              <a:gd fmla="val 16667" name="adj"/>
            </a:avLst>
          </a:prstGeom>
          <a:solidFill>
            <a:srgbClr val="6E86B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7" name="Google Shape;1257;p23"/>
          <p:cNvSpPr/>
          <p:nvPr/>
        </p:nvSpPr>
        <p:spPr>
          <a:xfrm>
            <a:off x="7592859" y="4385925"/>
            <a:ext cx="471000" cy="279000"/>
          </a:xfrm>
          <a:prstGeom prst="roundRect">
            <a:avLst>
              <a:gd fmla="val 16667" name="adj"/>
            </a:avLst>
          </a:prstGeom>
          <a:solidFill>
            <a:srgbClr val="6E86B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8" name="Google Shape;1258;p23"/>
          <p:cNvSpPr/>
          <p:nvPr/>
        </p:nvSpPr>
        <p:spPr>
          <a:xfrm>
            <a:off x="8201759" y="4385925"/>
            <a:ext cx="471000" cy="279000"/>
          </a:xfrm>
          <a:prstGeom prst="roundRect">
            <a:avLst>
              <a:gd fmla="val 16667" name="adj"/>
            </a:avLst>
          </a:prstGeom>
          <a:solidFill>
            <a:srgbClr val="6E86B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9" name="Google Shape;1259;p23"/>
          <p:cNvSpPr/>
          <p:nvPr/>
        </p:nvSpPr>
        <p:spPr>
          <a:xfrm>
            <a:off x="5571450" y="3820625"/>
            <a:ext cx="471000" cy="279000"/>
          </a:xfrm>
          <a:prstGeom prst="roundRect">
            <a:avLst>
              <a:gd fmla="val 16667" name="adj"/>
            </a:avLst>
          </a:prstGeom>
          <a:solidFill>
            <a:srgbClr val="6E86B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Google Shape;1260;p23"/>
          <p:cNvSpPr/>
          <p:nvPr/>
        </p:nvSpPr>
        <p:spPr>
          <a:xfrm>
            <a:off x="6667500" y="3820625"/>
            <a:ext cx="471000" cy="279000"/>
          </a:xfrm>
          <a:prstGeom prst="roundRect">
            <a:avLst>
              <a:gd fmla="val 16667" name="adj"/>
            </a:avLst>
          </a:prstGeom>
          <a:solidFill>
            <a:srgbClr val="6E86B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Google Shape;1261;p23"/>
          <p:cNvSpPr/>
          <p:nvPr/>
        </p:nvSpPr>
        <p:spPr>
          <a:xfrm>
            <a:off x="7244950" y="3321775"/>
            <a:ext cx="471000" cy="279000"/>
          </a:xfrm>
          <a:prstGeom prst="roundRect">
            <a:avLst>
              <a:gd fmla="val 16667" name="adj"/>
            </a:avLst>
          </a:prstGeom>
          <a:solidFill>
            <a:srgbClr val="6E86B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p23"/>
          <p:cNvSpPr/>
          <p:nvPr/>
        </p:nvSpPr>
        <p:spPr>
          <a:xfrm>
            <a:off x="6825700" y="2853100"/>
            <a:ext cx="471000" cy="279000"/>
          </a:xfrm>
          <a:prstGeom prst="roundRect">
            <a:avLst>
              <a:gd fmla="val 16667" name="adj"/>
            </a:avLst>
          </a:prstGeom>
          <a:solidFill>
            <a:srgbClr val="6E86B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3" name="Google Shape;1263;p23"/>
          <p:cNvSpPr/>
          <p:nvPr/>
        </p:nvSpPr>
        <p:spPr>
          <a:xfrm>
            <a:off x="7244950" y="2257625"/>
            <a:ext cx="471000" cy="279000"/>
          </a:xfrm>
          <a:prstGeom prst="roundRect">
            <a:avLst>
              <a:gd fmla="val 16667" name="adj"/>
            </a:avLst>
          </a:prstGeom>
          <a:solidFill>
            <a:srgbClr val="6E86B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4" name="Google Shape;1264;p23"/>
          <p:cNvCxnSpPr>
            <a:stCxn id="1253" idx="0"/>
            <a:endCxn id="1259" idx="2"/>
          </p:cNvCxnSpPr>
          <p:nvPr/>
        </p:nvCxnSpPr>
        <p:spPr>
          <a:xfrm flipH="1" rot="10800000">
            <a:off x="5495075" y="4099725"/>
            <a:ext cx="312000" cy="28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5" name="Google Shape;1265;p23"/>
          <p:cNvCxnSpPr>
            <a:stCxn id="1254" idx="0"/>
            <a:endCxn id="1259" idx="2"/>
          </p:cNvCxnSpPr>
          <p:nvPr/>
        </p:nvCxnSpPr>
        <p:spPr>
          <a:xfrm rot="10800000">
            <a:off x="5806984" y="4099725"/>
            <a:ext cx="297000" cy="28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6" name="Google Shape;1266;p23"/>
          <p:cNvCxnSpPr>
            <a:endCxn id="1260" idx="2"/>
          </p:cNvCxnSpPr>
          <p:nvPr/>
        </p:nvCxnSpPr>
        <p:spPr>
          <a:xfrm flipH="1" rot="10800000">
            <a:off x="6661800" y="4099625"/>
            <a:ext cx="241200" cy="28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7" name="Google Shape;1267;p23"/>
          <p:cNvCxnSpPr>
            <a:stCxn id="1256" idx="0"/>
            <a:endCxn id="1260" idx="2"/>
          </p:cNvCxnSpPr>
          <p:nvPr/>
        </p:nvCxnSpPr>
        <p:spPr>
          <a:xfrm rot="10800000">
            <a:off x="6902950" y="4099725"/>
            <a:ext cx="316500" cy="28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8" name="Google Shape;1268;p23"/>
          <p:cNvCxnSpPr>
            <a:stCxn id="1260" idx="0"/>
            <a:endCxn id="1261" idx="2"/>
          </p:cNvCxnSpPr>
          <p:nvPr/>
        </p:nvCxnSpPr>
        <p:spPr>
          <a:xfrm flipH="1" rot="10800000">
            <a:off x="6903000" y="3600725"/>
            <a:ext cx="577500" cy="21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9" name="Google Shape;1269;p23"/>
          <p:cNvCxnSpPr>
            <a:stCxn id="1261" idx="0"/>
            <a:endCxn id="1262" idx="2"/>
          </p:cNvCxnSpPr>
          <p:nvPr/>
        </p:nvCxnSpPr>
        <p:spPr>
          <a:xfrm rot="10800000">
            <a:off x="7061050" y="3132175"/>
            <a:ext cx="419400" cy="18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0" name="Google Shape;1270;p23"/>
          <p:cNvCxnSpPr>
            <a:stCxn id="1257" idx="0"/>
            <a:endCxn id="1261" idx="2"/>
          </p:cNvCxnSpPr>
          <p:nvPr/>
        </p:nvCxnSpPr>
        <p:spPr>
          <a:xfrm rot="10800000">
            <a:off x="7480359" y="3600825"/>
            <a:ext cx="348000" cy="78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1" name="Google Shape;1271;p23"/>
          <p:cNvCxnSpPr>
            <a:stCxn id="1259" idx="0"/>
            <a:endCxn id="1262" idx="2"/>
          </p:cNvCxnSpPr>
          <p:nvPr/>
        </p:nvCxnSpPr>
        <p:spPr>
          <a:xfrm flipH="1" rot="10800000">
            <a:off x="5806950" y="3132125"/>
            <a:ext cx="1254300" cy="68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2" name="Google Shape;1272;p23"/>
          <p:cNvCxnSpPr>
            <a:stCxn id="1258" idx="0"/>
            <a:endCxn id="1263" idx="2"/>
          </p:cNvCxnSpPr>
          <p:nvPr/>
        </p:nvCxnSpPr>
        <p:spPr>
          <a:xfrm rot="10800000">
            <a:off x="7480559" y="2536725"/>
            <a:ext cx="956700" cy="184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3" name="Google Shape;1273;p23"/>
          <p:cNvCxnSpPr>
            <a:stCxn id="1262" idx="0"/>
            <a:endCxn id="1263" idx="2"/>
          </p:cNvCxnSpPr>
          <p:nvPr/>
        </p:nvCxnSpPr>
        <p:spPr>
          <a:xfrm flipH="1" rot="10800000">
            <a:off x="7061200" y="2536600"/>
            <a:ext cx="419400" cy="31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74" name="Google Shape;1274;p23"/>
          <p:cNvSpPr/>
          <p:nvPr/>
        </p:nvSpPr>
        <p:spPr>
          <a:xfrm>
            <a:off x="5612150" y="692800"/>
            <a:ext cx="138300" cy="138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5" name="Google Shape;1275;p23"/>
          <p:cNvSpPr/>
          <p:nvPr/>
        </p:nvSpPr>
        <p:spPr>
          <a:xfrm>
            <a:off x="5972601" y="742686"/>
            <a:ext cx="138300" cy="138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6" name="Google Shape;1276;p23"/>
          <p:cNvSpPr/>
          <p:nvPr/>
        </p:nvSpPr>
        <p:spPr>
          <a:xfrm>
            <a:off x="5571450" y="915020"/>
            <a:ext cx="138300" cy="138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7" name="Google Shape;1277;p23"/>
          <p:cNvSpPr/>
          <p:nvPr/>
        </p:nvSpPr>
        <p:spPr>
          <a:xfrm>
            <a:off x="5834370" y="1026129"/>
            <a:ext cx="138300" cy="138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8" name="Google Shape;1278;p23"/>
          <p:cNvSpPr/>
          <p:nvPr/>
        </p:nvSpPr>
        <p:spPr>
          <a:xfrm>
            <a:off x="6389919" y="831031"/>
            <a:ext cx="138300" cy="138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9" name="Google Shape;1279;p23"/>
          <p:cNvSpPr/>
          <p:nvPr/>
        </p:nvSpPr>
        <p:spPr>
          <a:xfrm>
            <a:off x="5886323" y="1478325"/>
            <a:ext cx="138300" cy="138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0" name="Google Shape;1280;p23"/>
          <p:cNvSpPr/>
          <p:nvPr/>
        </p:nvSpPr>
        <p:spPr>
          <a:xfrm>
            <a:off x="6103987" y="1340025"/>
            <a:ext cx="138300" cy="138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1" name="Google Shape;1281;p23"/>
          <p:cNvSpPr/>
          <p:nvPr/>
        </p:nvSpPr>
        <p:spPr>
          <a:xfrm>
            <a:off x="6294638" y="1665914"/>
            <a:ext cx="138300" cy="138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2" name="Google Shape;1282;p23"/>
          <p:cNvSpPr/>
          <p:nvPr/>
        </p:nvSpPr>
        <p:spPr>
          <a:xfrm>
            <a:off x="6542319" y="983431"/>
            <a:ext cx="138300" cy="138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3" name="Google Shape;1283;p23"/>
          <p:cNvSpPr/>
          <p:nvPr/>
        </p:nvSpPr>
        <p:spPr>
          <a:xfrm>
            <a:off x="6694719" y="1135831"/>
            <a:ext cx="138300" cy="138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4" name="Google Shape;1284;p23"/>
          <p:cNvSpPr/>
          <p:nvPr/>
        </p:nvSpPr>
        <p:spPr>
          <a:xfrm>
            <a:off x="5834369" y="1739881"/>
            <a:ext cx="138300" cy="138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5" name="Google Shape;1285;p23"/>
          <p:cNvSpPr/>
          <p:nvPr/>
        </p:nvSpPr>
        <p:spPr>
          <a:xfrm>
            <a:off x="5668644" y="1601581"/>
            <a:ext cx="138300" cy="138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Google Shape;1286;p23"/>
          <p:cNvSpPr/>
          <p:nvPr/>
        </p:nvSpPr>
        <p:spPr>
          <a:xfrm>
            <a:off x="6807244" y="880981"/>
            <a:ext cx="138300" cy="138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7" name="Google Shape;1287;p23"/>
          <p:cNvSpPr/>
          <p:nvPr/>
        </p:nvSpPr>
        <p:spPr>
          <a:xfrm>
            <a:off x="6489144" y="1274131"/>
            <a:ext cx="138300" cy="138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8" name="Google Shape;1288;p23"/>
          <p:cNvSpPr/>
          <p:nvPr/>
        </p:nvSpPr>
        <p:spPr>
          <a:xfrm>
            <a:off x="7191669" y="1233081"/>
            <a:ext cx="138300" cy="138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9" name="Google Shape;1289;p23"/>
          <p:cNvSpPr/>
          <p:nvPr/>
        </p:nvSpPr>
        <p:spPr>
          <a:xfrm>
            <a:off x="7344069" y="1385481"/>
            <a:ext cx="138300" cy="138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0" name="Google Shape;1290;p23"/>
          <p:cNvSpPr/>
          <p:nvPr/>
        </p:nvSpPr>
        <p:spPr>
          <a:xfrm>
            <a:off x="7456594" y="1130631"/>
            <a:ext cx="138300" cy="138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1" name="Google Shape;1291;p23"/>
          <p:cNvSpPr/>
          <p:nvPr/>
        </p:nvSpPr>
        <p:spPr>
          <a:xfrm>
            <a:off x="7138494" y="1523781"/>
            <a:ext cx="138300" cy="138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92" name="Google Shape;1292;p23"/>
          <p:cNvCxnSpPr>
            <a:stCxn id="1286" idx="6"/>
          </p:cNvCxnSpPr>
          <p:nvPr/>
        </p:nvCxnSpPr>
        <p:spPr>
          <a:xfrm>
            <a:off x="6945544" y="950131"/>
            <a:ext cx="409200" cy="14160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24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Visualize: Proximity Matrix</a:t>
            </a:r>
            <a:endParaRPr/>
          </a:p>
        </p:txBody>
      </p:sp>
      <p:sp>
        <p:nvSpPr>
          <p:cNvPr id="1298" name="Google Shape;1298;p24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299" name="Google Shape;1299;p24"/>
          <p:cNvGraphicFramePr/>
          <p:nvPr/>
        </p:nvGraphicFramePr>
        <p:xfrm>
          <a:off x="1303627" y="120720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{BCE706F4-CCA3-49CF-8E6C-426F940C9A2F}</a:tableStyleId>
              </a:tblPr>
              <a:tblGrid>
                <a:gridCol w="648925"/>
                <a:gridCol w="973350"/>
                <a:gridCol w="973350"/>
                <a:gridCol w="973350"/>
                <a:gridCol w="1020575"/>
                <a:gridCol w="893600"/>
                <a:gridCol w="893600"/>
              </a:tblGrid>
              <a:tr h="482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A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B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CDG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E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FH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I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20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A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x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134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12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85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74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32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</a:tr>
              <a:tr h="4820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B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6.5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x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43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28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7.87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89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20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CDG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123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89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x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32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73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</a:tr>
              <a:tr h="4820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E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57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4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234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x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23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75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20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FH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9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32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65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34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x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92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</a:tr>
              <a:tr h="4820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I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46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221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523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82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6.43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81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5"/>
          <p:cNvSpPr/>
          <p:nvPr/>
        </p:nvSpPr>
        <p:spPr>
          <a:xfrm>
            <a:off x="4923100" y="1718050"/>
            <a:ext cx="3375900" cy="2547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5" name="Google Shape;1305;p25"/>
          <p:cNvSpPr/>
          <p:nvPr/>
        </p:nvSpPr>
        <p:spPr>
          <a:xfrm rot="-606472">
            <a:off x="5336045" y="2372494"/>
            <a:ext cx="2552111" cy="1684816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6" name="Google Shape;1306;p25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Other Way to Visualize: “The Blob”</a:t>
            </a:r>
            <a:endParaRPr/>
          </a:p>
        </p:txBody>
      </p:sp>
      <p:sp>
        <p:nvSpPr>
          <p:cNvPr id="1307" name="Google Shape;1307;p25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08" name="Google Shape;1308;p25"/>
          <p:cNvCxnSpPr/>
          <p:nvPr/>
        </p:nvCxnSpPr>
        <p:spPr>
          <a:xfrm rot="10800000">
            <a:off x="1013475" y="2272825"/>
            <a:ext cx="9900" cy="1993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9" name="Google Shape;1309;p25"/>
          <p:cNvCxnSpPr/>
          <p:nvPr/>
        </p:nvCxnSpPr>
        <p:spPr>
          <a:xfrm rot="10800000">
            <a:off x="1834000" y="3588625"/>
            <a:ext cx="6300" cy="677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0" name="Google Shape;1310;p25"/>
          <p:cNvCxnSpPr/>
          <p:nvPr/>
        </p:nvCxnSpPr>
        <p:spPr>
          <a:xfrm rot="10800000">
            <a:off x="2252225" y="3588625"/>
            <a:ext cx="6300" cy="677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1" name="Google Shape;1311;p25"/>
          <p:cNvCxnSpPr/>
          <p:nvPr/>
        </p:nvCxnSpPr>
        <p:spPr>
          <a:xfrm flipH="1" rot="10800000">
            <a:off x="3047050" y="3256225"/>
            <a:ext cx="900" cy="1063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2" name="Google Shape;1312;p25"/>
          <p:cNvCxnSpPr/>
          <p:nvPr/>
        </p:nvCxnSpPr>
        <p:spPr>
          <a:xfrm rot="10800000">
            <a:off x="3521050" y="3588625"/>
            <a:ext cx="6300" cy="677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3" name="Google Shape;1313;p25"/>
          <p:cNvCxnSpPr/>
          <p:nvPr/>
        </p:nvCxnSpPr>
        <p:spPr>
          <a:xfrm rot="10800000">
            <a:off x="4045575" y="3588625"/>
            <a:ext cx="6300" cy="677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4" name="Google Shape;1314;p25"/>
          <p:cNvCxnSpPr/>
          <p:nvPr/>
        </p:nvCxnSpPr>
        <p:spPr>
          <a:xfrm rot="10800000">
            <a:off x="2027125" y="1608325"/>
            <a:ext cx="6300" cy="677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5" name="Google Shape;1315;p25"/>
          <p:cNvCxnSpPr/>
          <p:nvPr/>
        </p:nvCxnSpPr>
        <p:spPr>
          <a:xfrm rot="10800000">
            <a:off x="1824175" y="3601775"/>
            <a:ext cx="412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6" name="Google Shape;1316;p25"/>
          <p:cNvCxnSpPr/>
          <p:nvPr/>
        </p:nvCxnSpPr>
        <p:spPr>
          <a:xfrm rot="10800000">
            <a:off x="3521950" y="3601775"/>
            <a:ext cx="5583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7" name="Google Shape;1317;p25"/>
          <p:cNvCxnSpPr/>
          <p:nvPr/>
        </p:nvCxnSpPr>
        <p:spPr>
          <a:xfrm rot="10800000">
            <a:off x="2049413" y="3256175"/>
            <a:ext cx="0" cy="345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8" name="Google Shape;1318;p25"/>
          <p:cNvCxnSpPr/>
          <p:nvPr/>
        </p:nvCxnSpPr>
        <p:spPr>
          <a:xfrm rot="10800000">
            <a:off x="2036800" y="3256225"/>
            <a:ext cx="1023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9" name="Google Shape;1319;p25"/>
          <p:cNvCxnSpPr/>
          <p:nvPr/>
        </p:nvCxnSpPr>
        <p:spPr>
          <a:xfrm rot="10800000">
            <a:off x="3801250" y="2791175"/>
            <a:ext cx="3000" cy="810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0" name="Google Shape;1320;p25"/>
          <p:cNvCxnSpPr/>
          <p:nvPr/>
        </p:nvCxnSpPr>
        <p:spPr>
          <a:xfrm rot="10800000">
            <a:off x="999825" y="2272825"/>
            <a:ext cx="2179800" cy="13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1" name="Google Shape;1321;p25"/>
          <p:cNvCxnSpPr/>
          <p:nvPr/>
        </p:nvCxnSpPr>
        <p:spPr>
          <a:xfrm flipH="1">
            <a:off x="2544625" y="2791175"/>
            <a:ext cx="1275900" cy="13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2" name="Google Shape;1322;p25"/>
          <p:cNvCxnSpPr/>
          <p:nvPr/>
        </p:nvCxnSpPr>
        <p:spPr>
          <a:xfrm rot="10800000">
            <a:off x="3176325" y="2272825"/>
            <a:ext cx="3300" cy="544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3" name="Google Shape;1323;p25"/>
          <p:cNvCxnSpPr/>
          <p:nvPr/>
        </p:nvCxnSpPr>
        <p:spPr>
          <a:xfrm flipH="1" rot="10800000">
            <a:off x="2551388" y="2817625"/>
            <a:ext cx="300" cy="438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4" name="Google Shape;1324;p25"/>
          <p:cNvSpPr/>
          <p:nvPr/>
        </p:nvSpPr>
        <p:spPr>
          <a:xfrm>
            <a:off x="5552778" y="3256187"/>
            <a:ext cx="727500" cy="4995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5" name="Google Shape;1325;p25"/>
          <p:cNvSpPr/>
          <p:nvPr/>
        </p:nvSpPr>
        <p:spPr>
          <a:xfrm rot="566342">
            <a:off x="6602596" y="2743137"/>
            <a:ext cx="728057" cy="499006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6" name="Google Shape;1326;p25"/>
          <p:cNvSpPr/>
          <p:nvPr/>
        </p:nvSpPr>
        <p:spPr>
          <a:xfrm>
            <a:off x="6518575" y="2587975"/>
            <a:ext cx="896100" cy="12108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7" name="Google Shape;1327;p25"/>
          <p:cNvSpPr/>
          <p:nvPr/>
        </p:nvSpPr>
        <p:spPr>
          <a:xfrm>
            <a:off x="5700825" y="3422820"/>
            <a:ext cx="166200" cy="1662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8" name="Google Shape;1328;p25"/>
          <p:cNvSpPr/>
          <p:nvPr/>
        </p:nvSpPr>
        <p:spPr>
          <a:xfrm>
            <a:off x="6001750" y="3422820"/>
            <a:ext cx="166200" cy="1662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9" name="Google Shape;1329;p25"/>
          <p:cNvSpPr/>
          <p:nvPr/>
        </p:nvSpPr>
        <p:spPr>
          <a:xfrm>
            <a:off x="6767625" y="2908595"/>
            <a:ext cx="166200" cy="1662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0" name="Google Shape;1330;p25"/>
          <p:cNvSpPr/>
          <p:nvPr/>
        </p:nvSpPr>
        <p:spPr>
          <a:xfrm>
            <a:off x="7072425" y="2908595"/>
            <a:ext cx="166200" cy="1662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5"/>
          <p:cNvSpPr/>
          <p:nvPr/>
        </p:nvSpPr>
        <p:spPr>
          <a:xfrm>
            <a:off x="6767625" y="3422820"/>
            <a:ext cx="166200" cy="1662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5"/>
          <p:cNvSpPr/>
          <p:nvPr/>
        </p:nvSpPr>
        <p:spPr>
          <a:xfrm>
            <a:off x="5294950" y="2462120"/>
            <a:ext cx="166200" cy="1662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6"/>
          <p:cNvSpPr txBox="1"/>
          <p:nvPr>
            <p:ph idx="1" type="body"/>
          </p:nvPr>
        </p:nvSpPr>
        <p:spPr>
          <a:xfrm>
            <a:off x="1669850" y="1857000"/>
            <a:ext cx="5804400" cy="27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"/>
              <a:t>Challenges?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"/>
              <a:t>(complexity. speed. how to compute distances.)</a:t>
            </a:r>
            <a:endParaRPr/>
          </a:p>
        </p:txBody>
      </p:sp>
      <p:sp>
        <p:nvSpPr>
          <p:cNvPr id="1338" name="Google Shape;1338;p26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27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Computing distances between clusters</a:t>
            </a:r>
            <a:endParaRPr/>
          </a:p>
        </p:txBody>
      </p:sp>
      <p:sp>
        <p:nvSpPr>
          <p:cNvPr id="1344" name="Google Shape;1344;p27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5" name="Google Shape;1345;p27"/>
          <p:cNvSpPr txBox="1"/>
          <p:nvPr>
            <p:ph idx="4294967295" type="body"/>
          </p:nvPr>
        </p:nvSpPr>
        <p:spPr>
          <a:xfrm>
            <a:off x="377550" y="1152525"/>
            <a:ext cx="2262000" cy="30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Min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Max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Ward’s Method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...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Group Average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346" name="Google Shape;1346;p27"/>
          <p:cNvSpPr txBox="1"/>
          <p:nvPr/>
        </p:nvSpPr>
        <p:spPr>
          <a:xfrm>
            <a:off x="2639550" y="5423425"/>
            <a:ext cx="40884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https://cs.wmich.edu/alfuqaha/summer14/cs6530/lectures/ClusteringAnalysis.pdf</a:t>
            </a:r>
            <a:r>
              <a:rPr b="0" i="0" lang="en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strencths and weaknesses</a:t>
            </a:r>
            <a:endParaRPr b="0" i="0" sz="1400" u="none" cap="none" strike="noStrike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347" name="Google Shape;1347;p27"/>
          <p:cNvSpPr/>
          <p:nvPr/>
        </p:nvSpPr>
        <p:spPr>
          <a:xfrm>
            <a:off x="4453300" y="1140700"/>
            <a:ext cx="870300" cy="8565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8" name="Google Shape;1348;p27"/>
          <p:cNvSpPr/>
          <p:nvPr/>
        </p:nvSpPr>
        <p:spPr>
          <a:xfrm>
            <a:off x="5995950" y="1140700"/>
            <a:ext cx="870300" cy="8565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9" name="Google Shape;1349;p27"/>
          <p:cNvSpPr/>
          <p:nvPr/>
        </p:nvSpPr>
        <p:spPr>
          <a:xfrm>
            <a:off x="4453300" y="2421350"/>
            <a:ext cx="870300" cy="8565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27"/>
          <p:cNvSpPr/>
          <p:nvPr/>
        </p:nvSpPr>
        <p:spPr>
          <a:xfrm>
            <a:off x="5995950" y="2421350"/>
            <a:ext cx="870300" cy="8565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27"/>
          <p:cNvSpPr/>
          <p:nvPr/>
        </p:nvSpPr>
        <p:spPr>
          <a:xfrm>
            <a:off x="4453300" y="3701988"/>
            <a:ext cx="870300" cy="8565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7"/>
          <p:cNvSpPr/>
          <p:nvPr/>
        </p:nvSpPr>
        <p:spPr>
          <a:xfrm>
            <a:off x="5995950" y="3701988"/>
            <a:ext cx="870300" cy="8565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53" name="Google Shape;1353;p27"/>
          <p:cNvCxnSpPr/>
          <p:nvPr/>
        </p:nvCxnSpPr>
        <p:spPr>
          <a:xfrm flipH="1" rot="10800000">
            <a:off x="5171200" y="1564750"/>
            <a:ext cx="983400" cy="4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4" name="Google Shape;1354;p27"/>
          <p:cNvCxnSpPr/>
          <p:nvPr/>
        </p:nvCxnSpPr>
        <p:spPr>
          <a:xfrm flipH="1" rot="10800000">
            <a:off x="4529500" y="2699300"/>
            <a:ext cx="2209200" cy="226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5" name="Google Shape;1355;p27"/>
          <p:cNvCxnSpPr/>
          <p:nvPr/>
        </p:nvCxnSpPr>
        <p:spPr>
          <a:xfrm flipH="1" rot="10800000">
            <a:off x="4829548" y="4096432"/>
            <a:ext cx="1635600" cy="104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56" name="Google Shape;1356;p27"/>
          <p:cNvSpPr/>
          <p:nvPr/>
        </p:nvSpPr>
        <p:spPr>
          <a:xfrm>
            <a:off x="6378900" y="4298438"/>
            <a:ext cx="104400" cy="10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7" name="Google Shape;1357;p27"/>
          <p:cNvSpPr/>
          <p:nvPr/>
        </p:nvSpPr>
        <p:spPr>
          <a:xfrm>
            <a:off x="6694150" y="2649525"/>
            <a:ext cx="104400" cy="10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8" name="Google Shape;1358;p27"/>
          <p:cNvSpPr/>
          <p:nvPr/>
        </p:nvSpPr>
        <p:spPr>
          <a:xfrm>
            <a:off x="4453300" y="2872450"/>
            <a:ext cx="104400" cy="10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7"/>
          <p:cNvSpPr/>
          <p:nvPr/>
        </p:nvSpPr>
        <p:spPr>
          <a:xfrm>
            <a:off x="6185750" y="1516675"/>
            <a:ext cx="104400" cy="10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7"/>
          <p:cNvSpPr/>
          <p:nvPr/>
        </p:nvSpPr>
        <p:spPr>
          <a:xfrm>
            <a:off x="5066800" y="1516675"/>
            <a:ext cx="104400" cy="10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7"/>
          <p:cNvSpPr/>
          <p:nvPr/>
        </p:nvSpPr>
        <p:spPr>
          <a:xfrm>
            <a:off x="6465150" y="3831425"/>
            <a:ext cx="104400" cy="10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7"/>
          <p:cNvSpPr/>
          <p:nvPr/>
        </p:nvSpPr>
        <p:spPr>
          <a:xfrm>
            <a:off x="5123300" y="4004025"/>
            <a:ext cx="104400" cy="10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3" name="Google Shape;1363;p27"/>
          <p:cNvSpPr/>
          <p:nvPr/>
        </p:nvSpPr>
        <p:spPr>
          <a:xfrm>
            <a:off x="4725150" y="4393550"/>
            <a:ext cx="104400" cy="10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4" name="Google Shape;1364;p27"/>
          <p:cNvSpPr/>
          <p:nvPr/>
        </p:nvSpPr>
        <p:spPr>
          <a:xfrm>
            <a:off x="4530475" y="3935825"/>
            <a:ext cx="104400" cy="10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5" name="Google Shape;1365;p27"/>
          <p:cNvSpPr/>
          <p:nvPr/>
        </p:nvSpPr>
        <p:spPr>
          <a:xfrm>
            <a:off x="6081350" y="3935825"/>
            <a:ext cx="104400" cy="10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66" name="Google Shape;1366;p27"/>
          <p:cNvCxnSpPr/>
          <p:nvPr/>
        </p:nvCxnSpPr>
        <p:spPr>
          <a:xfrm flipH="1" rot="10800000">
            <a:off x="2630250" y="1541875"/>
            <a:ext cx="1517100" cy="2226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1367" name="Google Shape;1367;p27"/>
          <p:cNvCxnSpPr/>
          <p:nvPr/>
        </p:nvCxnSpPr>
        <p:spPr>
          <a:xfrm>
            <a:off x="2613750" y="2094300"/>
            <a:ext cx="1451100" cy="445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1368" name="Google Shape;1368;p27"/>
          <p:cNvCxnSpPr/>
          <p:nvPr/>
        </p:nvCxnSpPr>
        <p:spPr>
          <a:xfrm>
            <a:off x="2687950" y="2506550"/>
            <a:ext cx="1517100" cy="1385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ash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28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Computing distances between clusters</a:t>
            </a:r>
            <a:endParaRPr/>
          </a:p>
        </p:txBody>
      </p:sp>
      <p:sp>
        <p:nvSpPr>
          <p:cNvPr id="1374" name="Google Shape;1374;p28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5" name="Google Shape;1375;p28"/>
          <p:cNvSpPr txBox="1"/>
          <p:nvPr>
            <p:ph idx="4294967295" type="body"/>
          </p:nvPr>
        </p:nvSpPr>
        <p:spPr>
          <a:xfrm>
            <a:off x="377550" y="1152525"/>
            <a:ext cx="2262000" cy="30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Min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Max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Ward’s Method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...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Group Average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376" name="Google Shape;1376;p28"/>
          <p:cNvSpPr txBox="1"/>
          <p:nvPr/>
        </p:nvSpPr>
        <p:spPr>
          <a:xfrm>
            <a:off x="2639550" y="5423425"/>
            <a:ext cx="40884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https://cs.wmich.edu/alfuqaha/summer14/cs6530/lectures/ClusteringAnalysis.pdf</a:t>
            </a:r>
            <a:r>
              <a:rPr b="0" i="0" lang="en" sz="14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strencths and weaknesses</a:t>
            </a:r>
            <a:endParaRPr b="0" i="0" sz="1400" u="none" cap="none" strike="noStrike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377" name="Google Shape;1377;p28"/>
          <p:cNvSpPr/>
          <p:nvPr/>
        </p:nvSpPr>
        <p:spPr>
          <a:xfrm>
            <a:off x="6891700" y="1597900"/>
            <a:ext cx="662700" cy="6522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8"/>
          <p:cNvSpPr/>
          <p:nvPr/>
        </p:nvSpPr>
        <p:spPr>
          <a:xfrm>
            <a:off x="8066437" y="1597900"/>
            <a:ext cx="662700" cy="6522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8"/>
          <p:cNvSpPr/>
          <p:nvPr/>
        </p:nvSpPr>
        <p:spPr>
          <a:xfrm>
            <a:off x="6891700" y="2573117"/>
            <a:ext cx="662700" cy="6522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28"/>
          <p:cNvSpPr/>
          <p:nvPr/>
        </p:nvSpPr>
        <p:spPr>
          <a:xfrm>
            <a:off x="8066437" y="2573117"/>
            <a:ext cx="662700" cy="6522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8"/>
          <p:cNvSpPr/>
          <p:nvPr/>
        </p:nvSpPr>
        <p:spPr>
          <a:xfrm>
            <a:off x="6891700" y="3548324"/>
            <a:ext cx="662700" cy="6522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8"/>
          <p:cNvSpPr/>
          <p:nvPr/>
        </p:nvSpPr>
        <p:spPr>
          <a:xfrm>
            <a:off x="8066437" y="3548324"/>
            <a:ext cx="662700" cy="6522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83" name="Google Shape;1383;p28"/>
          <p:cNvCxnSpPr/>
          <p:nvPr/>
        </p:nvCxnSpPr>
        <p:spPr>
          <a:xfrm flipH="1" rot="10800000">
            <a:off x="7438385" y="1920713"/>
            <a:ext cx="748800" cy="3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4" name="Google Shape;1384;p28"/>
          <p:cNvCxnSpPr/>
          <p:nvPr/>
        </p:nvCxnSpPr>
        <p:spPr>
          <a:xfrm flipH="1" rot="10800000">
            <a:off x="6949727" y="2784756"/>
            <a:ext cx="1682400" cy="172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5" name="Google Shape;1385;p28"/>
          <p:cNvCxnSpPr/>
          <p:nvPr/>
        </p:nvCxnSpPr>
        <p:spPr>
          <a:xfrm flipH="1" rot="10800000">
            <a:off x="7178215" y="3848694"/>
            <a:ext cx="1245600" cy="79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86" name="Google Shape;1386;p28"/>
          <p:cNvSpPr/>
          <p:nvPr/>
        </p:nvSpPr>
        <p:spPr>
          <a:xfrm>
            <a:off x="8358055" y="4002522"/>
            <a:ext cx="79500" cy="7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8"/>
          <p:cNvSpPr/>
          <p:nvPr/>
        </p:nvSpPr>
        <p:spPr>
          <a:xfrm>
            <a:off x="8598120" y="2746872"/>
            <a:ext cx="79500" cy="7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28"/>
          <p:cNvSpPr/>
          <p:nvPr/>
        </p:nvSpPr>
        <p:spPr>
          <a:xfrm>
            <a:off x="6891700" y="2916630"/>
            <a:ext cx="79500" cy="7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8"/>
          <p:cNvSpPr/>
          <p:nvPr/>
        </p:nvSpPr>
        <p:spPr>
          <a:xfrm>
            <a:off x="8210970" y="1884205"/>
            <a:ext cx="79500" cy="7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8"/>
          <p:cNvSpPr/>
          <p:nvPr/>
        </p:nvSpPr>
        <p:spPr>
          <a:xfrm>
            <a:off x="7358884" y="1884205"/>
            <a:ext cx="79500" cy="7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8"/>
          <p:cNvSpPr/>
          <p:nvPr/>
        </p:nvSpPr>
        <p:spPr>
          <a:xfrm>
            <a:off x="8423735" y="3646891"/>
            <a:ext cx="79500" cy="7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28"/>
          <p:cNvSpPr/>
          <p:nvPr/>
        </p:nvSpPr>
        <p:spPr>
          <a:xfrm>
            <a:off x="7401909" y="3778326"/>
            <a:ext cx="79500" cy="7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8"/>
          <p:cNvSpPr/>
          <p:nvPr/>
        </p:nvSpPr>
        <p:spPr>
          <a:xfrm>
            <a:off x="7098715" y="4074950"/>
            <a:ext cx="79500" cy="7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4" name="Google Shape;1394;p28"/>
          <p:cNvSpPr/>
          <p:nvPr/>
        </p:nvSpPr>
        <p:spPr>
          <a:xfrm>
            <a:off x="6950469" y="3726392"/>
            <a:ext cx="79500" cy="7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5" name="Google Shape;1395;p28"/>
          <p:cNvSpPr/>
          <p:nvPr/>
        </p:nvSpPr>
        <p:spPr>
          <a:xfrm>
            <a:off x="8131469" y="3726392"/>
            <a:ext cx="79500" cy="7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6" name="Google Shape;1396;p28"/>
          <p:cNvCxnSpPr/>
          <p:nvPr/>
        </p:nvCxnSpPr>
        <p:spPr>
          <a:xfrm flipH="1" rot="10800000">
            <a:off x="2630250" y="1541875"/>
            <a:ext cx="1517100" cy="2226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1397" name="Google Shape;1397;p28"/>
          <p:cNvCxnSpPr/>
          <p:nvPr/>
        </p:nvCxnSpPr>
        <p:spPr>
          <a:xfrm>
            <a:off x="2613750" y="2094300"/>
            <a:ext cx="1451100" cy="445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1398" name="Google Shape;1398;p28"/>
          <p:cNvCxnSpPr/>
          <p:nvPr/>
        </p:nvCxnSpPr>
        <p:spPr>
          <a:xfrm>
            <a:off x="2687950" y="2506550"/>
            <a:ext cx="1517100" cy="1385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1399" name="Google Shape;1399;p28"/>
          <p:cNvSpPr txBox="1"/>
          <p:nvPr/>
        </p:nvSpPr>
        <p:spPr>
          <a:xfrm>
            <a:off x="4274873" y="3857825"/>
            <a:ext cx="25470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Sim(C1,C2) = </a:t>
            </a:r>
            <a:endParaRPr b="0" i="0" sz="16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uFill>
                  <a:noFill/>
                </a:uFill>
                <a:latin typeface="Georgia"/>
                <a:ea typeface="Georgia"/>
                <a:cs typeface="Georgia"/>
                <a:sym typeface="Georgia"/>
                <a:hlinkClick r:id="rId4"/>
              </a:rPr>
              <a:t>∑</a:t>
            </a:r>
            <a:r>
              <a:rPr b="0" i="0" lang="en" sz="16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(dist(Pi, Pj))²/|C1|*|C2|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8"/>
          <p:cNvSpPr txBox="1"/>
          <p:nvPr/>
        </p:nvSpPr>
        <p:spPr>
          <a:xfrm>
            <a:off x="4271925" y="1284700"/>
            <a:ext cx="30000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Sim(C1,C2) = </a:t>
            </a:r>
            <a:endParaRPr b="0" i="0" sz="16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Max Sim(Pi,Pj)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8"/>
          <p:cNvSpPr txBox="1"/>
          <p:nvPr/>
        </p:nvSpPr>
        <p:spPr>
          <a:xfrm>
            <a:off x="4271937" y="2380225"/>
            <a:ext cx="21621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Sim(C1,C2) = </a:t>
            </a:r>
            <a:endParaRPr b="0" i="0" sz="16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Min Sim(Pi,Pj)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29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7" name="Google Shape;1407;p29"/>
          <p:cNvSpPr txBox="1"/>
          <p:nvPr>
            <p:ph type="title"/>
          </p:nvPr>
        </p:nvSpPr>
        <p:spPr>
          <a:xfrm>
            <a:off x="452725" y="392325"/>
            <a:ext cx="5581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Hierarchical Pros and Cons</a:t>
            </a:r>
            <a:endParaRPr/>
          </a:p>
        </p:txBody>
      </p:sp>
      <p:sp>
        <p:nvSpPr>
          <p:cNvPr id="1408" name="Google Shape;1408;p29"/>
          <p:cNvSpPr txBox="1"/>
          <p:nvPr>
            <p:ph idx="1" type="body"/>
          </p:nvPr>
        </p:nvSpPr>
        <p:spPr>
          <a:xfrm>
            <a:off x="452725" y="1184075"/>
            <a:ext cx="4363500" cy="30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1) User understands the data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2) Reveals more info/hidden trends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3) Idea of “membership”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3) Don't need to specify # of clusters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4) Adjustable to improve accuracy </a:t>
            </a:r>
            <a:endParaRPr sz="2000"/>
          </a:p>
          <a:p>
            <a:pPr indent="45720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(ex distance measures)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5) Can handle non-spherical clusters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/>
          </a:p>
        </p:txBody>
      </p:sp>
      <p:sp>
        <p:nvSpPr>
          <p:cNvPr id="1409" name="Google Shape;1409;p29"/>
          <p:cNvSpPr txBox="1"/>
          <p:nvPr>
            <p:ph idx="1" type="body"/>
          </p:nvPr>
        </p:nvSpPr>
        <p:spPr>
          <a:xfrm>
            <a:off x="5336125" y="1134825"/>
            <a:ext cx="3676200" cy="30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1) Complexity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	On^2 space 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	On^3 time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2) Scalability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3) Handling noise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4) Settling on cluster distance computation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5) O(N^2logn) complexity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3"/>
          <p:cNvSpPr txBox="1"/>
          <p:nvPr>
            <p:ph idx="4294967295" type="ctrTitle"/>
          </p:nvPr>
        </p:nvSpPr>
        <p:spPr>
          <a:xfrm>
            <a:off x="709394" y="2038650"/>
            <a:ext cx="77724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</a:pPr>
            <a:r>
              <a:rPr b="0" i="0" lang="en" sz="48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Use Cases? </a:t>
            </a:r>
            <a:endParaRPr b="0" i="0" sz="4800" u="none" cap="none" strike="noStrike">
              <a:solidFill>
                <a:srgbClr val="FFFFFF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</p:txBody>
      </p:sp>
      <p:sp>
        <p:nvSpPr>
          <p:cNvPr id="798" name="Google Shape;798;p3"/>
          <p:cNvSpPr txBox="1"/>
          <p:nvPr>
            <p:ph idx="4294967295" type="subTitle"/>
          </p:nvPr>
        </p:nvSpPr>
        <p:spPr>
          <a:xfrm>
            <a:off x="746271" y="2673153"/>
            <a:ext cx="77724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Do you know any? </a:t>
            </a:r>
            <a:endParaRPr b="0" i="0" sz="1800" u="none" cap="none" strike="noStrike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99" name="Google Shape;799;p3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30"/>
          <p:cNvSpPr txBox="1"/>
          <p:nvPr>
            <p:ph idx="1" type="body"/>
          </p:nvPr>
        </p:nvSpPr>
        <p:spPr>
          <a:xfrm>
            <a:off x="1669850" y="1857000"/>
            <a:ext cx="5804400" cy="27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"/>
              <a:t>Density-Based Clustering</a:t>
            </a:r>
            <a:endParaRPr/>
          </a:p>
        </p:txBody>
      </p:sp>
      <p:sp>
        <p:nvSpPr>
          <p:cNvPr id="1415" name="Google Shape;1415;p30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31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421" name="Google Shape;1421;p31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2" name="Google Shape;1422;p31"/>
          <p:cNvSpPr txBox="1"/>
          <p:nvPr>
            <p:ph idx="4294967295" type="body"/>
          </p:nvPr>
        </p:nvSpPr>
        <p:spPr>
          <a:xfrm>
            <a:off x="377550" y="1152525"/>
            <a:ext cx="8612400" cy="30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Not all data is this “easy”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What is “simple” about this data?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1423" name="Google Shape;142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686" y="1152525"/>
            <a:ext cx="3662989" cy="345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4" name="Google Shape;142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675" y="2269600"/>
            <a:ext cx="2853576" cy="23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32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Handling Non-Elliptical Clusters</a:t>
            </a:r>
            <a:endParaRPr/>
          </a:p>
        </p:txBody>
      </p:sp>
      <p:sp>
        <p:nvSpPr>
          <p:cNvPr id="1430" name="Google Shape;1430;p32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31" name="Google Shape;143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100" y="1478400"/>
            <a:ext cx="7256075" cy="26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33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Non-Elliptical Continued</a:t>
            </a:r>
            <a:endParaRPr/>
          </a:p>
        </p:txBody>
      </p:sp>
      <p:sp>
        <p:nvSpPr>
          <p:cNvPr id="1437" name="Google Shape;1437;p33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38" name="Google Shape;143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9475" y="868799"/>
            <a:ext cx="4122300" cy="412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9" name="Google Shape;1439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16200" y="1864124"/>
            <a:ext cx="3583851" cy="189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34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DBSCAN: Key Terms</a:t>
            </a:r>
            <a:endParaRPr/>
          </a:p>
        </p:txBody>
      </p:sp>
      <p:sp>
        <p:nvSpPr>
          <p:cNvPr id="1445" name="Google Shape;1445;p34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6" name="Google Shape;1446;p34"/>
          <p:cNvSpPr txBox="1"/>
          <p:nvPr>
            <p:ph idx="4294967295" type="body"/>
          </p:nvPr>
        </p:nvSpPr>
        <p:spPr>
          <a:xfrm>
            <a:off x="377550" y="1152525"/>
            <a:ext cx="3463500" cy="30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Idea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Epsilon field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Like radius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Three types of points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Core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Border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Reachable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Noise/Outlier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447" name="Google Shape;1447;p34"/>
          <p:cNvSpPr/>
          <p:nvPr/>
        </p:nvSpPr>
        <p:spPr>
          <a:xfrm>
            <a:off x="5194868" y="2674625"/>
            <a:ext cx="1941900" cy="17778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8" name="Google Shape;1448;p34"/>
          <p:cNvSpPr/>
          <p:nvPr/>
        </p:nvSpPr>
        <p:spPr>
          <a:xfrm>
            <a:off x="5575000" y="3358200"/>
            <a:ext cx="229800" cy="225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9" name="Google Shape;1449;p34"/>
          <p:cNvSpPr/>
          <p:nvPr/>
        </p:nvSpPr>
        <p:spPr>
          <a:xfrm>
            <a:off x="6120550" y="3810000"/>
            <a:ext cx="229800" cy="225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0" name="Google Shape;1450;p34"/>
          <p:cNvSpPr/>
          <p:nvPr/>
        </p:nvSpPr>
        <p:spPr>
          <a:xfrm>
            <a:off x="6120550" y="3224675"/>
            <a:ext cx="229800" cy="225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1" name="Google Shape;1451;p34"/>
          <p:cNvSpPr/>
          <p:nvPr/>
        </p:nvSpPr>
        <p:spPr>
          <a:xfrm>
            <a:off x="5660950" y="3963325"/>
            <a:ext cx="229800" cy="225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2" name="Google Shape;1452;p34"/>
          <p:cNvSpPr/>
          <p:nvPr/>
        </p:nvSpPr>
        <p:spPr>
          <a:xfrm>
            <a:off x="6050913" y="3450575"/>
            <a:ext cx="229800" cy="2259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3" name="Google Shape;1453;p34"/>
          <p:cNvSpPr/>
          <p:nvPr/>
        </p:nvSpPr>
        <p:spPr>
          <a:xfrm>
            <a:off x="6280725" y="3450575"/>
            <a:ext cx="229800" cy="225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4" name="Google Shape;1454;p34"/>
          <p:cNvSpPr/>
          <p:nvPr/>
        </p:nvSpPr>
        <p:spPr>
          <a:xfrm>
            <a:off x="6746800" y="3667650"/>
            <a:ext cx="229800" cy="225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5" name="Google Shape;1455;p34"/>
          <p:cNvSpPr/>
          <p:nvPr/>
        </p:nvSpPr>
        <p:spPr>
          <a:xfrm>
            <a:off x="5502250" y="2035950"/>
            <a:ext cx="229800" cy="225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6" name="Google Shape;1456;p34"/>
          <p:cNvSpPr/>
          <p:nvPr/>
        </p:nvSpPr>
        <p:spPr>
          <a:xfrm>
            <a:off x="6976600" y="4338400"/>
            <a:ext cx="229800" cy="225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57" name="Google Shape;1457;p34"/>
          <p:cNvCxnSpPr>
            <a:stCxn id="1447" idx="1"/>
            <a:endCxn id="1452" idx="1"/>
          </p:cNvCxnSpPr>
          <p:nvPr/>
        </p:nvCxnSpPr>
        <p:spPr>
          <a:xfrm>
            <a:off x="5479253" y="2934978"/>
            <a:ext cx="605400" cy="548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58" name="Google Shape;1458;p34"/>
          <p:cNvSpPr txBox="1"/>
          <p:nvPr/>
        </p:nvSpPr>
        <p:spPr>
          <a:xfrm>
            <a:off x="6433125" y="2987513"/>
            <a:ext cx="928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9" name="Google Shape;1459;p34"/>
          <p:cNvSpPr txBox="1"/>
          <p:nvPr/>
        </p:nvSpPr>
        <p:spPr>
          <a:xfrm>
            <a:off x="5732050" y="2769250"/>
            <a:ext cx="3912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35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DBSCAN: Key Terms</a:t>
            </a:r>
            <a:endParaRPr/>
          </a:p>
        </p:txBody>
      </p:sp>
      <p:sp>
        <p:nvSpPr>
          <p:cNvPr id="1465" name="Google Shape;1465;p35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6" name="Google Shape;1466;p35"/>
          <p:cNvSpPr txBox="1"/>
          <p:nvPr>
            <p:ph idx="4294967295" type="body"/>
          </p:nvPr>
        </p:nvSpPr>
        <p:spPr>
          <a:xfrm>
            <a:off x="377550" y="1152525"/>
            <a:ext cx="3463500" cy="30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Idea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Epsilon field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Like radius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Three types of points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Core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Border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Reachable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Noise/Outlier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467" name="Google Shape;1467;p35"/>
          <p:cNvSpPr/>
          <p:nvPr/>
        </p:nvSpPr>
        <p:spPr>
          <a:xfrm>
            <a:off x="5194868" y="2674625"/>
            <a:ext cx="1941900" cy="17778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8" name="Google Shape;1468;p35"/>
          <p:cNvSpPr/>
          <p:nvPr/>
        </p:nvSpPr>
        <p:spPr>
          <a:xfrm>
            <a:off x="4646200" y="1259988"/>
            <a:ext cx="1941900" cy="17778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9" name="Google Shape;1469;p35"/>
          <p:cNvSpPr/>
          <p:nvPr/>
        </p:nvSpPr>
        <p:spPr>
          <a:xfrm>
            <a:off x="5575000" y="3358200"/>
            <a:ext cx="229800" cy="225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0" name="Google Shape;1470;p35"/>
          <p:cNvSpPr/>
          <p:nvPr/>
        </p:nvSpPr>
        <p:spPr>
          <a:xfrm>
            <a:off x="6120550" y="3810000"/>
            <a:ext cx="229800" cy="225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1" name="Google Shape;1471;p35"/>
          <p:cNvSpPr/>
          <p:nvPr/>
        </p:nvSpPr>
        <p:spPr>
          <a:xfrm>
            <a:off x="6120550" y="3224675"/>
            <a:ext cx="229800" cy="225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2" name="Google Shape;1472;p35"/>
          <p:cNvSpPr/>
          <p:nvPr/>
        </p:nvSpPr>
        <p:spPr>
          <a:xfrm>
            <a:off x="5660950" y="3963325"/>
            <a:ext cx="229800" cy="225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35"/>
          <p:cNvSpPr/>
          <p:nvPr/>
        </p:nvSpPr>
        <p:spPr>
          <a:xfrm>
            <a:off x="6050913" y="3450575"/>
            <a:ext cx="229800" cy="2259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4" name="Google Shape;1474;p35"/>
          <p:cNvSpPr/>
          <p:nvPr/>
        </p:nvSpPr>
        <p:spPr>
          <a:xfrm>
            <a:off x="6280725" y="3450575"/>
            <a:ext cx="229800" cy="225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5" name="Google Shape;1475;p35"/>
          <p:cNvSpPr/>
          <p:nvPr/>
        </p:nvSpPr>
        <p:spPr>
          <a:xfrm>
            <a:off x="6746800" y="3667650"/>
            <a:ext cx="229800" cy="225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6" name="Google Shape;1476;p35"/>
          <p:cNvSpPr/>
          <p:nvPr/>
        </p:nvSpPr>
        <p:spPr>
          <a:xfrm>
            <a:off x="5502250" y="2035950"/>
            <a:ext cx="229800" cy="2259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7" name="Google Shape;1477;p35"/>
          <p:cNvSpPr/>
          <p:nvPr/>
        </p:nvSpPr>
        <p:spPr>
          <a:xfrm>
            <a:off x="6976600" y="4338400"/>
            <a:ext cx="229800" cy="225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8" name="Google Shape;1478;p35"/>
          <p:cNvSpPr txBox="1"/>
          <p:nvPr/>
        </p:nvSpPr>
        <p:spPr>
          <a:xfrm>
            <a:off x="4961950" y="1421613"/>
            <a:ext cx="928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Noise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9" name="Google Shape;1479;p35"/>
          <p:cNvSpPr txBox="1"/>
          <p:nvPr/>
        </p:nvSpPr>
        <p:spPr>
          <a:xfrm>
            <a:off x="6433125" y="2987513"/>
            <a:ext cx="928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6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DBSCAN: Key Terms</a:t>
            </a:r>
            <a:endParaRPr/>
          </a:p>
        </p:txBody>
      </p:sp>
      <p:sp>
        <p:nvSpPr>
          <p:cNvPr id="1485" name="Google Shape;1485;p36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6" name="Google Shape;1486;p36"/>
          <p:cNvSpPr txBox="1"/>
          <p:nvPr>
            <p:ph idx="4294967295" type="body"/>
          </p:nvPr>
        </p:nvSpPr>
        <p:spPr>
          <a:xfrm>
            <a:off x="377550" y="1152525"/>
            <a:ext cx="3463500" cy="30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Idea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Epsilon field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Like radius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Three types of points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Core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Border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Reachable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Noise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487" name="Google Shape;1487;p36"/>
          <p:cNvSpPr/>
          <p:nvPr/>
        </p:nvSpPr>
        <p:spPr>
          <a:xfrm>
            <a:off x="5194868" y="2674625"/>
            <a:ext cx="1941900" cy="17778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8" name="Google Shape;1488;p36"/>
          <p:cNvSpPr/>
          <p:nvPr/>
        </p:nvSpPr>
        <p:spPr>
          <a:xfrm>
            <a:off x="4646200" y="1259988"/>
            <a:ext cx="1941900" cy="17778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9" name="Google Shape;1489;p36"/>
          <p:cNvSpPr/>
          <p:nvPr/>
        </p:nvSpPr>
        <p:spPr>
          <a:xfrm>
            <a:off x="5890758" y="2891700"/>
            <a:ext cx="1941900" cy="17778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0" name="Google Shape;1490;p36"/>
          <p:cNvSpPr/>
          <p:nvPr/>
        </p:nvSpPr>
        <p:spPr>
          <a:xfrm>
            <a:off x="5575000" y="3358200"/>
            <a:ext cx="229800" cy="225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1" name="Google Shape;1491;p36"/>
          <p:cNvSpPr/>
          <p:nvPr/>
        </p:nvSpPr>
        <p:spPr>
          <a:xfrm>
            <a:off x="6120550" y="3810000"/>
            <a:ext cx="229800" cy="225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2" name="Google Shape;1492;p36"/>
          <p:cNvSpPr/>
          <p:nvPr/>
        </p:nvSpPr>
        <p:spPr>
          <a:xfrm>
            <a:off x="6120550" y="3224675"/>
            <a:ext cx="229800" cy="225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3" name="Google Shape;1493;p36"/>
          <p:cNvSpPr/>
          <p:nvPr/>
        </p:nvSpPr>
        <p:spPr>
          <a:xfrm>
            <a:off x="5660950" y="3963325"/>
            <a:ext cx="229800" cy="225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4" name="Google Shape;1494;p36"/>
          <p:cNvSpPr/>
          <p:nvPr/>
        </p:nvSpPr>
        <p:spPr>
          <a:xfrm>
            <a:off x="6050913" y="3450575"/>
            <a:ext cx="229800" cy="2259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36"/>
          <p:cNvSpPr/>
          <p:nvPr/>
        </p:nvSpPr>
        <p:spPr>
          <a:xfrm>
            <a:off x="6280725" y="3450575"/>
            <a:ext cx="229800" cy="225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6" name="Google Shape;1496;p36"/>
          <p:cNvSpPr/>
          <p:nvPr/>
        </p:nvSpPr>
        <p:spPr>
          <a:xfrm>
            <a:off x="6746800" y="3667650"/>
            <a:ext cx="229800" cy="225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7" name="Google Shape;1497;p36"/>
          <p:cNvSpPr/>
          <p:nvPr/>
        </p:nvSpPr>
        <p:spPr>
          <a:xfrm>
            <a:off x="5502250" y="2035950"/>
            <a:ext cx="229800" cy="2259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8" name="Google Shape;1498;p36"/>
          <p:cNvSpPr/>
          <p:nvPr/>
        </p:nvSpPr>
        <p:spPr>
          <a:xfrm>
            <a:off x="6976600" y="4338400"/>
            <a:ext cx="229800" cy="2259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9" name="Google Shape;1499;p36"/>
          <p:cNvSpPr txBox="1"/>
          <p:nvPr/>
        </p:nvSpPr>
        <p:spPr>
          <a:xfrm>
            <a:off x="4961950" y="1421613"/>
            <a:ext cx="928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Noise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0" name="Google Shape;1500;p36"/>
          <p:cNvSpPr txBox="1"/>
          <p:nvPr/>
        </p:nvSpPr>
        <p:spPr>
          <a:xfrm>
            <a:off x="7496875" y="4338388"/>
            <a:ext cx="928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Border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1" name="Google Shape;1501;p36"/>
          <p:cNvSpPr txBox="1"/>
          <p:nvPr/>
        </p:nvSpPr>
        <p:spPr>
          <a:xfrm>
            <a:off x="6433125" y="2987513"/>
            <a:ext cx="928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37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7" name="Google Shape;1507;p37"/>
          <p:cNvSpPr txBox="1"/>
          <p:nvPr>
            <p:ph type="title"/>
          </p:nvPr>
        </p:nvSpPr>
        <p:spPr>
          <a:xfrm>
            <a:off x="452725" y="392325"/>
            <a:ext cx="5581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DBSCAN Algorithm </a:t>
            </a:r>
            <a:endParaRPr/>
          </a:p>
        </p:txBody>
      </p:sp>
      <p:sp>
        <p:nvSpPr>
          <p:cNvPr id="1508" name="Google Shape;1508;p37"/>
          <p:cNvSpPr txBox="1"/>
          <p:nvPr>
            <p:ph idx="1" type="body"/>
          </p:nvPr>
        </p:nvSpPr>
        <p:spPr>
          <a:xfrm>
            <a:off x="239225" y="1184075"/>
            <a:ext cx="4837800" cy="30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Given e and min_num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arenR"/>
            </a:pPr>
            <a:r>
              <a:rPr lang="en" sz="2000"/>
              <a:t>Classify points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Core point if:</a:t>
            </a:r>
            <a:endParaRPr sz="2000"/>
          </a:p>
          <a:p>
            <a:pPr indent="-3429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min_num points are within e</a:t>
            </a:r>
            <a:endParaRPr sz="18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Border if:</a:t>
            </a:r>
            <a:endParaRPr sz="2000"/>
          </a:p>
          <a:p>
            <a:pPr indent="-355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1800"/>
              <a:t>if within epsilon of a core point</a:t>
            </a:r>
            <a:r>
              <a:rPr lang="en" sz="2000"/>
              <a:t> 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Outlier if:</a:t>
            </a:r>
            <a:endParaRPr sz="2000"/>
          </a:p>
          <a:p>
            <a:pPr indent="-3429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Not reachable by core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2) Group Core Points into one cluster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/>
          </a:p>
        </p:txBody>
      </p:sp>
      <p:sp>
        <p:nvSpPr>
          <p:cNvPr id="1509" name="Google Shape;1509;p37"/>
          <p:cNvSpPr/>
          <p:nvPr/>
        </p:nvSpPr>
        <p:spPr>
          <a:xfrm rot="6237824">
            <a:off x="7650228" y="306758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0" name="Google Shape;1510;p37"/>
          <p:cNvSpPr/>
          <p:nvPr/>
        </p:nvSpPr>
        <p:spPr>
          <a:xfrm rot="6237824">
            <a:off x="7080366" y="348830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1" name="Google Shape;1511;p37"/>
          <p:cNvSpPr/>
          <p:nvPr/>
        </p:nvSpPr>
        <p:spPr>
          <a:xfrm rot="6237824">
            <a:off x="7650222" y="3730305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2" name="Google Shape;1512;p37"/>
          <p:cNvSpPr/>
          <p:nvPr/>
        </p:nvSpPr>
        <p:spPr>
          <a:xfrm rot="6237824">
            <a:off x="7171186" y="3067579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3" name="Google Shape;1513;p37"/>
          <p:cNvSpPr/>
          <p:nvPr/>
        </p:nvSpPr>
        <p:spPr>
          <a:xfrm rot="6237824">
            <a:off x="7445984" y="350725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4" name="Google Shape;1514;p37"/>
          <p:cNvSpPr/>
          <p:nvPr/>
        </p:nvSpPr>
        <p:spPr>
          <a:xfrm rot="6237824">
            <a:off x="7355177" y="3784727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5" name="Google Shape;1515;p37"/>
          <p:cNvSpPr/>
          <p:nvPr/>
        </p:nvSpPr>
        <p:spPr>
          <a:xfrm rot="6237824">
            <a:off x="7067745" y="413040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6" name="Google Shape;1516;p37"/>
          <p:cNvSpPr/>
          <p:nvPr/>
        </p:nvSpPr>
        <p:spPr>
          <a:xfrm rot="6237824">
            <a:off x="6569746" y="2620306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7" name="Google Shape;1517;p37"/>
          <p:cNvSpPr/>
          <p:nvPr/>
        </p:nvSpPr>
        <p:spPr>
          <a:xfrm rot="6237824">
            <a:off x="6294948" y="2995792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8" name="Google Shape;1518;p37"/>
          <p:cNvSpPr/>
          <p:nvPr/>
        </p:nvSpPr>
        <p:spPr>
          <a:xfrm rot="6237824">
            <a:off x="6177221" y="2533481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9" name="Google Shape;1519;p37"/>
          <p:cNvSpPr/>
          <p:nvPr/>
        </p:nvSpPr>
        <p:spPr>
          <a:xfrm rot="6237824">
            <a:off x="6646347" y="228838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0" name="Google Shape;1520;p37"/>
          <p:cNvSpPr/>
          <p:nvPr/>
        </p:nvSpPr>
        <p:spPr>
          <a:xfrm rot="6237824">
            <a:off x="6351302" y="2342802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1" name="Google Shape;1521;p37"/>
          <p:cNvSpPr/>
          <p:nvPr/>
        </p:nvSpPr>
        <p:spPr>
          <a:xfrm rot="6237824">
            <a:off x="7650236" y="2010879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2" name="Google Shape;1522;p37"/>
          <p:cNvSpPr/>
          <p:nvPr/>
        </p:nvSpPr>
        <p:spPr>
          <a:xfrm rot="6237824">
            <a:off x="7811586" y="3398941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3" name="Google Shape;1523;p37"/>
          <p:cNvSpPr/>
          <p:nvPr/>
        </p:nvSpPr>
        <p:spPr>
          <a:xfrm rot="6237824">
            <a:off x="7445986" y="2759066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4" name="Google Shape;1524;p37"/>
          <p:cNvSpPr/>
          <p:nvPr/>
        </p:nvSpPr>
        <p:spPr>
          <a:xfrm rot="6237824">
            <a:off x="6710127" y="3852877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5" name="Google Shape;1525;p37"/>
          <p:cNvSpPr/>
          <p:nvPr/>
        </p:nvSpPr>
        <p:spPr>
          <a:xfrm rot="6237824">
            <a:off x="6237427" y="3852877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6" name="Google Shape;1526;p37"/>
          <p:cNvSpPr/>
          <p:nvPr/>
        </p:nvSpPr>
        <p:spPr>
          <a:xfrm rot="6237824">
            <a:off x="6569752" y="4130377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7" name="Google Shape;1527;p37"/>
          <p:cNvSpPr/>
          <p:nvPr/>
        </p:nvSpPr>
        <p:spPr>
          <a:xfrm rot="6237824">
            <a:off x="6452022" y="207118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38"/>
          <p:cNvSpPr/>
          <p:nvPr/>
        </p:nvSpPr>
        <p:spPr>
          <a:xfrm>
            <a:off x="6822150" y="3213725"/>
            <a:ext cx="1234800" cy="12591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3" name="Google Shape;1533;p38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4" name="Google Shape;1534;p38"/>
          <p:cNvSpPr txBox="1"/>
          <p:nvPr>
            <p:ph type="title"/>
          </p:nvPr>
        </p:nvSpPr>
        <p:spPr>
          <a:xfrm>
            <a:off x="452725" y="392325"/>
            <a:ext cx="5581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DBSCAN Algorithm </a:t>
            </a:r>
            <a:endParaRPr/>
          </a:p>
        </p:txBody>
      </p:sp>
      <p:sp>
        <p:nvSpPr>
          <p:cNvPr id="1535" name="Google Shape;1535;p38"/>
          <p:cNvSpPr txBox="1"/>
          <p:nvPr>
            <p:ph idx="1" type="body"/>
          </p:nvPr>
        </p:nvSpPr>
        <p:spPr>
          <a:xfrm>
            <a:off x="239225" y="1184075"/>
            <a:ext cx="4837800" cy="30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Given e and min_num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arenR"/>
            </a:pPr>
            <a:r>
              <a:rPr lang="en" sz="2000"/>
              <a:t>Classify points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Core point if:</a:t>
            </a:r>
            <a:endParaRPr sz="2000"/>
          </a:p>
          <a:p>
            <a:pPr indent="-3429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min_num points are within e</a:t>
            </a:r>
            <a:endParaRPr sz="18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Border if:</a:t>
            </a:r>
            <a:endParaRPr sz="2000"/>
          </a:p>
          <a:p>
            <a:pPr indent="-355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1800"/>
              <a:t>if within epsilon of a core point</a:t>
            </a:r>
            <a:r>
              <a:rPr lang="en" sz="2000"/>
              <a:t> 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Outlier if:</a:t>
            </a:r>
            <a:endParaRPr sz="2000"/>
          </a:p>
          <a:p>
            <a:pPr indent="-3429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Not reachable by core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2) Group Core Points into one cluster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/>
          </a:p>
        </p:txBody>
      </p:sp>
      <p:sp>
        <p:nvSpPr>
          <p:cNvPr id="1536" name="Google Shape;1536;p38"/>
          <p:cNvSpPr/>
          <p:nvPr/>
        </p:nvSpPr>
        <p:spPr>
          <a:xfrm rot="6237824">
            <a:off x="7650228" y="306758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7" name="Google Shape;1537;p38"/>
          <p:cNvSpPr/>
          <p:nvPr/>
        </p:nvSpPr>
        <p:spPr>
          <a:xfrm rot="6237824">
            <a:off x="7080366" y="348830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8" name="Google Shape;1538;p38"/>
          <p:cNvSpPr/>
          <p:nvPr/>
        </p:nvSpPr>
        <p:spPr>
          <a:xfrm rot="6237824">
            <a:off x="7650222" y="3730305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9" name="Google Shape;1539;p38"/>
          <p:cNvSpPr/>
          <p:nvPr/>
        </p:nvSpPr>
        <p:spPr>
          <a:xfrm rot="6237824">
            <a:off x="7171186" y="3067579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0" name="Google Shape;1540;p38"/>
          <p:cNvSpPr/>
          <p:nvPr/>
        </p:nvSpPr>
        <p:spPr>
          <a:xfrm rot="6237824">
            <a:off x="7445984" y="350725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1" name="Google Shape;1541;p38"/>
          <p:cNvSpPr/>
          <p:nvPr/>
        </p:nvSpPr>
        <p:spPr>
          <a:xfrm rot="6237824">
            <a:off x="7355177" y="3784727"/>
            <a:ext cx="229997" cy="225923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2" name="Google Shape;1542;p38"/>
          <p:cNvSpPr/>
          <p:nvPr/>
        </p:nvSpPr>
        <p:spPr>
          <a:xfrm rot="6237824">
            <a:off x="7067745" y="413040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3" name="Google Shape;1543;p38"/>
          <p:cNvSpPr/>
          <p:nvPr/>
        </p:nvSpPr>
        <p:spPr>
          <a:xfrm rot="6237824">
            <a:off x="6569746" y="2620306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4" name="Google Shape;1544;p38"/>
          <p:cNvSpPr/>
          <p:nvPr/>
        </p:nvSpPr>
        <p:spPr>
          <a:xfrm rot="6237824">
            <a:off x="6294948" y="2995792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5" name="Google Shape;1545;p38"/>
          <p:cNvSpPr/>
          <p:nvPr/>
        </p:nvSpPr>
        <p:spPr>
          <a:xfrm rot="6237824">
            <a:off x="6177221" y="2533481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6" name="Google Shape;1546;p38"/>
          <p:cNvSpPr/>
          <p:nvPr/>
        </p:nvSpPr>
        <p:spPr>
          <a:xfrm rot="6237824">
            <a:off x="6646347" y="228838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7" name="Google Shape;1547;p38"/>
          <p:cNvSpPr/>
          <p:nvPr/>
        </p:nvSpPr>
        <p:spPr>
          <a:xfrm rot="6237824">
            <a:off x="6351302" y="2342802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8" name="Google Shape;1548;p38"/>
          <p:cNvSpPr/>
          <p:nvPr/>
        </p:nvSpPr>
        <p:spPr>
          <a:xfrm rot="6237824">
            <a:off x="7650236" y="2010879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9" name="Google Shape;1549;p38"/>
          <p:cNvSpPr/>
          <p:nvPr/>
        </p:nvSpPr>
        <p:spPr>
          <a:xfrm rot="6237824">
            <a:off x="7811586" y="3398941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0" name="Google Shape;1550;p38"/>
          <p:cNvSpPr/>
          <p:nvPr/>
        </p:nvSpPr>
        <p:spPr>
          <a:xfrm rot="6237824">
            <a:off x="7445986" y="2759066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1" name="Google Shape;1551;p38"/>
          <p:cNvSpPr/>
          <p:nvPr/>
        </p:nvSpPr>
        <p:spPr>
          <a:xfrm rot="6237824">
            <a:off x="6710127" y="3852877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2" name="Google Shape;1552;p38"/>
          <p:cNvSpPr/>
          <p:nvPr/>
        </p:nvSpPr>
        <p:spPr>
          <a:xfrm rot="6237824">
            <a:off x="6237427" y="3852877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3" name="Google Shape;1553;p38"/>
          <p:cNvSpPr/>
          <p:nvPr/>
        </p:nvSpPr>
        <p:spPr>
          <a:xfrm rot="6237824">
            <a:off x="6569752" y="4130377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4" name="Google Shape;1554;p38"/>
          <p:cNvSpPr/>
          <p:nvPr/>
        </p:nvSpPr>
        <p:spPr>
          <a:xfrm rot="6237824">
            <a:off x="6452022" y="207118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39"/>
          <p:cNvSpPr/>
          <p:nvPr/>
        </p:nvSpPr>
        <p:spPr>
          <a:xfrm>
            <a:off x="6822150" y="3213725"/>
            <a:ext cx="1234800" cy="12591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0" name="Google Shape;1560;p39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1" name="Google Shape;1561;p39"/>
          <p:cNvSpPr txBox="1"/>
          <p:nvPr>
            <p:ph type="title"/>
          </p:nvPr>
        </p:nvSpPr>
        <p:spPr>
          <a:xfrm>
            <a:off x="452725" y="392325"/>
            <a:ext cx="5581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DBSCAN Algorithm </a:t>
            </a:r>
            <a:endParaRPr/>
          </a:p>
        </p:txBody>
      </p:sp>
      <p:sp>
        <p:nvSpPr>
          <p:cNvPr id="1562" name="Google Shape;1562;p39"/>
          <p:cNvSpPr txBox="1"/>
          <p:nvPr>
            <p:ph idx="1" type="body"/>
          </p:nvPr>
        </p:nvSpPr>
        <p:spPr>
          <a:xfrm>
            <a:off x="239225" y="1184075"/>
            <a:ext cx="4837800" cy="30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Given e and min_num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arenR"/>
            </a:pPr>
            <a:r>
              <a:rPr lang="en" sz="2000"/>
              <a:t>Classify points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Core point if:</a:t>
            </a:r>
            <a:endParaRPr sz="2000"/>
          </a:p>
          <a:p>
            <a:pPr indent="-3429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min_num points are within e</a:t>
            </a:r>
            <a:endParaRPr sz="18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Border if:</a:t>
            </a:r>
            <a:endParaRPr sz="2000"/>
          </a:p>
          <a:p>
            <a:pPr indent="-355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1800"/>
              <a:t>if within epsilon of a core point</a:t>
            </a:r>
            <a:r>
              <a:rPr lang="en" sz="2000"/>
              <a:t> 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Outlier if:</a:t>
            </a:r>
            <a:endParaRPr sz="2000"/>
          </a:p>
          <a:p>
            <a:pPr indent="-3429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Not reachable by core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2) Group Core Points into one cluster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/>
          </a:p>
        </p:txBody>
      </p:sp>
      <p:sp>
        <p:nvSpPr>
          <p:cNvPr id="1563" name="Google Shape;1563;p39"/>
          <p:cNvSpPr/>
          <p:nvPr/>
        </p:nvSpPr>
        <p:spPr>
          <a:xfrm rot="6237824">
            <a:off x="7650228" y="306758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4" name="Google Shape;1564;p39"/>
          <p:cNvSpPr/>
          <p:nvPr/>
        </p:nvSpPr>
        <p:spPr>
          <a:xfrm rot="6237824">
            <a:off x="7080366" y="348830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5" name="Google Shape;1565;p39"/>
          <p:cNvSpPr/>
          <p:nvPr/>
        </p:nvSpPr>
        <p:spPr>
          <a:xfrm rot="6237824">
            <a:off x="7650222" y="3730305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6" name="Google Shape;1566;p39"/>
          <p:cNvSpPr/>
          <p:nvPr/>
        </p:nvSpPr>
        <p:spPr>
          <a:xfrm rot="6237824">
            <a:off x="7171186" y="3067579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7" name="Google Shape;1567;p39"/>
          <p:cNvSpPr/>
          <p:nvPr/>
        </p:nvSpPr>
        <p:spPr>
          <a:xfrm rot="6237824">
            <a:off x="7445984" y="3507250"/>
            <a:ext cx="229997" cy="225923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8" name="Google Shape;1568;p39"/>
          <p:cNvSpPr/>
          <p:nvPr/>
        </p:nvSpPr>
        <p:spPr>
          <a:xfrm rot="6237824">
            <a:off x="7355177" y="3784727"/>
            <a:ext cx="229997" cy="225923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9" name="Google Shape;1569;p39"/>
          <p:cNvSpPr/>
          <p:nvPr/>
        </p:nvSpPr>
        <p:spPr>
          <a:xfrm rot="6237824">
            <a:off x="7067745" y="413040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0" name="Google Shape;1570;p39"/>
          <p:cNvSpPr/>
          <p:nvPr/>
        </p:nvSpPr>
        <p:spPr>
          <a:xfrm rot="6237824">
            <a:off x="6569746" y="2620306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1" name="Google Shape;1571;p39"/>
          <p:cNvSpPr/>
          <p:nvPr/>
        </p:nvSpPr>
        <p:spPr>
          <a:xfrm rot="6237824">
            <a:off x="6294948" y="2995792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2" name="Google Shape;1572;p39"/>
          <p:cNvSpPr/>
          <p:nvPr/>
        </p:nvSpPr>
        <p:spPr>
          <a:xfrm rot="6237824">
            <a:off x="6177221" y="2533481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3" name="Google Shape;1573;p39"/>
          <p:cNvSpPr/>
          <p:nvPr/>
        </p:nvSpPr>
        <p:spPr>
          <a:xfrm rot="6237824">
            <a:off x="6646347" y="228838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4" name="Google Shape;1574;p39"/>
          <p:cNvSpPr/>
          <p:nvPr/>
        </p:nvSpPr>
        <p:spPr>
          <a:xfrm rot="6237824">
            <a:off x="6351302" y="2342802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5" name="Google Shape;1575;p39"/>
          <p:cNvSpPr/>
          <p:nvPr/>
        </p:nvSpPr>
        <p:spPr>
          <a:xfrm rot="6237824">
            <a:off x="7650236" y="2010879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6" name="Google Shape;1576;p39"/>
          <p:cNvSpPr/>
          <p:nvPr/>
        </p:nvSpPr>
        <p:spPr>
          <a:xfrm rot="6237824">
            <a:off x="7811586" y="3398941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7" name="Google Shape;1577;p39"/>
          <p:cNvSpPr/>
          <p:nvPr/>
        </p:nvSpPr>
        <p:spPr>
          <a:xfrm rot="6237824">
            <a:off x="7445986" y="2759066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8" name="Google Shape;1578;p39"/>
          <p:cNvSpPr/>
          <p:nvPr/>
        </p:nvSpPr>
        <p:spPr>
          <a:xfrm rot="6237824">
            <a:off x="6710127" y="3852877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9" name="Google Shape;1579;p39"/>
          <p:cNvSpPr/>
          <p:nvPr/>
        </p:nvSpPr>
        <p:spPr>
          <a:xfrm rot="6237824">
            <a:off x="6237427" y="3852877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0" name="Google Shape;1580;p39"/>
          <p:cNvSpPr/>
          <p:nvPr/>
        </p:nvSpPr>
        <p:spPr>
          <a:xfrm rot="6237824">
            <a:off x="6569752" y="4130377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1" name="Google Shape;1581;p39"/>
          <p:cNvSpPr/>
          <p:nvPr/>
        </p:nvSpPr>
        <p:spPr>
          <a:xfrm rot="6237824">
            <a:off x="6452022" y="207118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4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Neuro Use-Case Example</a:t>
            </a:r>
            <a:endParaRPr/>
          </a:p>
        </p:txBody>
      </p:sp>
      <p:sp>
        <p:nvSpPr>
          <p:cNvPr id="805" name="Google Shape;805;p4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6" name="Google Shape;806;p4"/>
          <p:cNvPicPr preferRelativeResize="0"/>
          <p:nvPr/>
        </p:nvPicPr>
        <p:blipFill rotWithShape="1">
          <a:blip r:embed="rId3">
            <a:alphaModFix/>
          </a:blip>
          <a:srcRect b="0" l="1254" r="0" t="1525"/>
          <a:stretch/>
        </p:blipFill>
        <p:spPr>
          <a:xfrm>
            <a:off x="533475" y="1333675"/>
            <a:ext cx="4098772" cy="2554751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4"/>
          <p:cNvSpPr txBox="1"/>
          <p:nvPr/>
        </p:nvSpPr>
        <p:spPr>
          <a:xfrm>
            <a:off x="677850" y="4075550"/>
            <a:ext cx="77883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n" sz="115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Sjoerd M.H. Huisman, Baldur van Lew, Ahmed Mahfouz, Nicola Pezzotti, Thomas Höllt, Lieke Michielsen, Anna Vilanova, Marcel J.T. Reinders, Boudewijn P.F. Lelieveldt, BrainScope: interactive visual exploration of the spatial and temporal human brain transcriptome, </a:t>
            </a:r>
            <a:r>
              <a:rPr b="0" i="1" lang="en" sz="115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Nucleic Acids Research</a:t>
            </a:r>
            <a:r>
              <a:rPr b="0" i="0" lang="en" sz="115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Volume 45, Issue 10, 2 June 2017, Page e83, </a:t>
            </a:r>
            <a:r>
              <a:rPr b="0" i="0" lang="en" sz="1150" u="none" cap="none" strike="noStrike">
                <a:solidFill>
                  <a:srgbClr val="FFFFFF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https://doi.org/10.1093/nar/gkx046</a:t>
            </a:r>
            <a:endParaRPr b="0" i="0" sz="1150" u="none" cap="none" strike="noStrik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4"/>
          <p:cNvSpPr txBox="1"/>
          <p:nvPr>
            <p:ph idx="4294967295" type="body"/>
          </p:nvPr>
        </p:nvSpPr>
        <p:spPr>
          <a:xfrm>
            <a:off x="4917550" y="2325875"/>
            <a:ext cx="3601800" cy="19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Gene-expression clustering in humans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40"/>
          <p:cNvSpPr/>
          <p:nvPr/>
        </p:nvSpPr>
        <p:spPr>
          <a:xfrm>
            <a:off x="6822150" y="3213725"/>
            <a:ext cx="1234800" cy="12591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7" name="Google Shape;1587;p40"/>
          <p:cNvSpPr/>
          <p:nvPr/>
        </p:nvSpPr>
        <p:spPr>
          <a:xfrm>
            <a:off x="6272550" y="3350325"/>
            <a:ext cx="1234800" cy="12591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8" name="Google Shape;1588;p40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9" name="Google Shape;1589;p40"/>
          <p:cNvSpPr txBox="1"/>
          <p:nvPr>
            <p:ph type="title"/>
          </p:nvPr>
        </p:nvSpPr>
        <p:spPr>
          <a:xfrm>
            <a:off x="452725" y="392325"/>
            <a:ext cx="5581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DBSCAN Algorithm </a:t>
            </a:r>
            <a:endParaRPr/>
          </a:p>
        </p:txBody>
      </p:sp>
      <p:sp>
        <p:nvSpPr>
          <p:cNvPr id="1590" name="Google Shape;1590;p40"/>
          <p:cNvSpPr txBox="1"/>
          <p:nvPr>
            <p:ph idx="1" type="body"/>
          </p:nvPr>
        </p:nvSpPr>
        <p:spPr>
          <a:xfrm>
            <a:off x="239225" y="1184075"/>
            <a:ext cx="4837800" cy="30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Given e and min_num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arenR"/>
            </a:pPr>
            <a:r>
              <a:rPr lang="en" sz="2000"/>
              <a:t>Classify points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Core point if:</a:t>
            </a:r>
            <a:endParaRPr sz="2000"/>
          </a:p>
          <a:p>
            <a:pPr indent="-3429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min_num points are within e</a:t>
            </a:r>
            <a:endParaRPr sz="18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Border if:</a:t>
            </a:r>
            <a:endParaRPr sz="2000"/>
          </a:p>
          <a:p>
            <a:pPr indent="-355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1800"/>
              <a:t>if within epsilon of a core point</a:t>
            </a:r>
            <a:r>
              <a:rPr lang="en" sz="2000"/>
              <a:t> 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Outlier if:</a:t>
            </a:r>
            <a:endParaRPr sz="2000"/>
          </a:p>
          <a:p>
            <a:pPr indent="-3429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Not reachable by core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2) Group Core Points into one cluster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/>
          </a:p>
        </p:txBody>
      </p:sp>
      <p:sp>
        <p:nvSpPr>
          <p:cNvPr id="1591" name="Google Shape;1591;p40"/>
          <p:cNvSpPr/>
          <p:nvPr/>
        </p:nvSpPr>
        <p:spPr>
          <a:xfrm rot="6237824">
            <a:off x="7650228" y="306758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2" name="Google Shape;1592;p40"/>
          <p:cNvSpPr/>
          <p:nvPr/>
        </p:nvSpPr>
        <p:spPr>
          <a:xfrm rot="6237824">
            <a:off x="7080366" y="348830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3" name="Google Shape;1593;p40"/>
          <p:cNvSpPr/>
          <p:nvPr/>
        </p:nvSpPr>
        <p:spPr>
          <a:xfrm rot="6237824">
            <a:off x="7650222" y="3730305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4" name="Google Shape;1594;p40"/>
          <p:cNvSpPr/>
          <p:nvPr/>
        </p:nvSpPr>
        <p:spPr>
          <a:xfrm rot="6237824">
            <a:off x="7171186" y="3067579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5" name="Google Shape;1595;p40"/>
          <p:cNvSpPr/>
          <p:nvPr/>
        </p:nvSpPr>
        <p:spPr>
          <a:xfrm rot="6237824">
            <a:off x="7445984" y="3507250"/>
            <a:ext cx="229997" cy="225923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40"/>
          <p:cNvSpPr/>
          <p:nvPr/>
        </p:nvSpPr>
        <p:spPr>
          <a:xfrm rot="6237824">
            <a:off x="7355177" y="3784727"/>
            <a:ext cx="229997" cy="225923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7" name="Google Shape;1597;p40"/>
          <p:cNvSpPr/>
          <p:nvPr/>
        </p:nvSpPr>
        <p:spPr>
          <a:xfrm rot="6237824">
            <a:off x="7067745" y="413040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8" name="Google Shape;1598;p40"/>
          <p:cNvSpPr/>
          <p:nvPr/>
        </p:nvSpPr>
        <p:spPr>
          <a:xfrm rot="6237824">
            <a:off x="6569746" y="2620306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9" name="Google Shape;1599;p40"/>
          <p:cNvSpPr/>
          <p:nvPr/>
        </p:nvSpPr>
        <p:spPr>
          <a:xfrm rot="6237824">
            <a:off x="6294948" y="2995792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0" name="Google Shape;1600;p40"/>
          <p:cNvSpPr/>
          <p:nvPr/>
        </p:nvSpPr>
        <p:spPr>
          <a:xfrm rot="6237824">
            <a:off x="6177221" y="2533481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1" name="Google Shape;1601;p40"/>
          <p:cNvSpPr/>
          <p:nvPr/>
        </p:nvSpPr>
        <p:spPr>
          <a:xfrm rot="6237824">
            <a:off x="6646347" y="228838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2" name="Google Shape;1602;p40"/>
          <p:cNvSpPr/>
          <p:nvPr/>
        </p:nvSpPr>
        <p:spPr>
          <a:xfrm rot="6237824">
            <a:off x="6351302" y="2342802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3" name="Google Shape;1603;p40"/>
          <p:cNvSpPr/>
          <p:nvPr/>
        </p:nvSpPr>
        <p:spPr>
          <a:xfrm rot="6237824">
            <a:off x="7650236" y="2010879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4" name="Google Shape;1604;p40"/>
          <p:cNvSpPr/>
          <p:nvPr/>
        </p:nvSpPr>
        <p:spPr>
          <a:xfrm rot="6237824">
            <a:off x="7811586" y="3398941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5" name="Google Shape;1605;p40"/>
          <p:cNvSpPr/>
          <p:nvPr/>
        </p:nvSpPr>
        <p:spPr>
          <a:xfrm rot="6237824">
            <a:off x="7445986" y="2759066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6" name="Google Shape;1606;p40"/>
          <p:cNvSpPr/>
          <p:nvPr/>
        </p:nvSpPr>
        <p:spPr>
          <a:xfrm rot="6237824">
            <a:off x="6710127" y="3852877"/>
            <a:ext cx="229997" cy="225923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40"/>
          <p:cNvSpPr/>
          <p:nvPr/>
        </p:nvSpPr>
        <p:spPr>
          <a:xfrm rot="6237824">
            <a:off x="6237427" y="3852877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8" name="Google Shape;1608;p40"/>
          <p:cNvSpPr/>
          <p:nvPr/>
        </p:nvSpPr>
        <p:spPr>
          <a:xfrm rot="6237824">
            <a:off x="6569752" y="4130377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9" name="Google Shape;1609;p40"/>
          <p:cNvSpPr/>
          <p:nvPr/>
        </p:nvSpPr>
        <p:spPr>
          <a:xfrm rot="6237824">
            <a:off x="6452022" y="207118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41"/>
          <p:cNvSpPr/>
          <p:nvPr/>
        </p:nvSpPr>
        <p:spPr>
          <a:xfrm>
            <a:off x="7147825" y="2479200"/>
            <a:ext cx="1234800" cy="12591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5" name="Google Shape;1615;p41"/>
          <p:cNvSpPr/>
          <p:nvPr/>
        </p:nvSpPr>
        <p:spPr>
          <a:xfrm>
            <a:off x="6822150" y="3213725"/>
            <a:ext cx="1234800" cy="12591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6" name="Google Shape;1616;p41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7" name="Google Shape;1617;p41"/>
          <p:cNvSpPr txBox="1"/>
          <p:nvPr>
            <p:ph type="title"/>
          </p:nvPr>
        </p:nvSpPr>
        <p:spPr>
          <a:xfrm>
            <a:off x="452725" y="392325"/>
            <a:ext cx="5581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DBSCAN Algorithm </a:t>
            </a:r>
            <a:endParaRPr/>
          </a:p>
        </p:txBody>
      </p:sp>
      <p:sp>
        <p:nvSpPr>
          <p:cNvPr id="1618" name="Google Shape;1618;p41"/>
          <p:cNvSpPr txBox="1"/>
          <p:nvPr>
            <p:ph idx="1" type="body"/>
          </p:nvPr>
        </p:nvSpPr>
        <p:spPr>
          <a:xfrm>
            <a:off x="239225" y="1184075"/>
            <a:ext cx="4837800" cy="30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Given e and min_num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arenR"/>
            </a:pPr>
            <a:r>
              <a:rPr lang="en" sz="2000"/>
              <a:t>Classify points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Core point if:</a:t>
            </a:r>
            <a:endParaRPr sz="2000"/>
          </a:p>
          <a:p>
            <a:pPr indent="-3429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min_num points are within e</a:t>
            </a:r>
            <a:endParaRPr sz="18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Border if:</a:t>
            </a:r>
            <a:endParaRPr sz="2000"/>
          </a:p>
          <a:p>
            <a:pPr indent="-355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1800"/>
              <a:t>if within epsilon of a core point</a:t>
            </a:r>
            <a:r>
              <a:rPr lang="en" sz="2000"/>
              <a:t> 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Outlier if:</a:t>
            </a:r>
            <a:endParaRPr sz="2000"/>
          </a:p>
          <a:p>
            <a:pPr indent="-3429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Not reachable by core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2) Group Core Points into one cluster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/>
          </a:p>
        </p:txBody>
      </p:sp>
      <p:sp>
        <p:nvSpPr>
          <p:cNvPr id="1619" name="Google Shape;1619;p41"/>
          <p:cNvSpPr/>
          <p:nvPr/>
        </p:nvSpPr>
        <p:spPr>
          <a:xfrm rot="6237824">
            <a:off x="7650228" y="3067580"/>
            <a:ext cx="229997" cy="225923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0" name="Google Shape;1620;p41"/>
          <p:cNvSpPr/>
          <p:nvPr/>
        </p:nvSpPr>
        <p:spPr>
          <a:xfrm rot="6237824">
            <a:off x="7080366" y="348830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1" name="Google Shape;1621;p41"/>
          <p:cNvSpPr/>
          <p:nvPr/>
        </p:nvSpPr>
        <p:spPr>
          <a:xfrm rot="6237824">
            <a:off x="7650222" y="3730305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2" name="Google Shape;1622;p41"/>
          <p:cNvSpPr/>
          <p:nvPr/>
        </p:nvSpPr>
        <p:spPr>
          <a:xfrm rot="6237824">
            <a:off x="7171186" y="3067579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41"/>
          <p:cNvSpPr/>
          <p:nvPr/>
        </p:nvSpPr>
        <p:spPr>
          <a:xfrm rot="6237824">
            <a:off x="7445984" y="3507250"/>
            <a:ext cx="229997" cy="225923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4" name="Google Shape;1624;p41"/>
          <p:cNvSpPr/>
          <p:nvPr/>
        </p:nvSpPr>
        <p:spPr>
          <a:xfrm rot="6237824">
            <a:off x="7355177" y="3784727"/>
            <a:ext cx="229997" cy="225923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5" name="Google Shape;1625;p41"/>
          <p:cNvSpPr/>
          <p:nvPr/>
        </p:nvSpPr>
        <p:spPr>
          <a:xfrm rot="6237824">
            <a:off x="7067745" y="413040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6" name="Google Shape;1626;p41"/>
          <p:cNvSpPr/>
          <p:nvPr/>
        </p:nvSpPr>
        <p:spPr>
          <a:xfrm rot="6237824">
            <a:off x="6569746" y="2620306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7" name="Google Shape;1627;p41"/>
          <p:cNvSpPr/>
          <p:nvPr/>
        </p:nvSpPr>
        <p:spPr>
          <a:xfrm rot="6237824">
            <a:off x="6294948" y="2995792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41"/>
          <p:cNvSpPr/>
          <p:nvPr/>
        </p:nvSpPr>
        <p:spPr>
          <a:xfrm rot="6237824">
            <a:off x="6177221" y="2533481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41"/>
          <p:cNvSpPr/>
          <p:nvPr/>
        </p:nvSpPr>
        <p:spPr>
          <a:xfrm rot="6237824">
            <a:off x="6646347" y="228838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41"/>
          <p:cNvSpPr/>
          <p:nvPr/>
        </p:nvSpPr>
        <p:spPr>
          <a:xfrm rot="6237824">
            <a:off x="6351302" y="2342802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1" name="Google Shape;1631;p41"/>
          <p:cNvSpPr/>
          <p:nvPr/>
        </p:nvSpPr>
        <p:spPr>
          <a:xfrm rot="6237824">
            <a:off x="7650236" y="2010879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2" name="Google Shape;1632;p41"/>
          <p:cNvSpPr/>
          <p:nvPr/>
        </p:nvSpPr>
        <p:spPr>
          <a:xfrm rot="6237824">
            <a:off x="7811586" y="3398941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3" name="Google Shape;1633;p41"/>
          <p:cNvSpPr/>
          <p:nvPr/>
        </p:nvSpPr>
        <p:spPr>
          <a:xfrm rot="6237824">
            <a:off x="7445986" y="2759066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4" name="Google Shape;1634;p41"/>
          <p:cNvSpPr/>
          <p:nvPr/>
        </p:nvSpPr>
        <p:spPr>
          <a:xfrm rot="6237824">
            <a:off x="6710127" y="3852877"/>
            <a:ext cx="229997" cy="225923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5" name="Google Shape;1635;p41"/>
          <p:cNvSpPr/>
          <p:nvPr/>
        </p:nvSpPr>
        <p:spPr>
          <a:xfrm rot="6237824">
            <a:off x="6237427" y="3852877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41"/>
          <p:cNvSpPr/>
          <p:nvPr/>
        </p:nvSpPr>
        <p:spPr>
          <a:xfrm rot="6237824">
            <a:off x="6569752" y="4130377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41"/>
          <p:cNvSpPr/>
          <p:nvPr/>
        </p:nvSpPr>
        <p:spPr>
          <a:xfrm rot="6237824">
            <a:off x="6452022" y="207118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42"/>
          <p:cNvSpPr/>
          <p:nvPr/>
        </p:nvSpPr>
        <p:spPr>
          <a:xfrm>
            <a:off x="7147825" y="1494300"/>
            <a:ext cx="1234800" cy="12591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42"/>
          <p:cNvSpPr/>
          <p:nvPr/>
        </p:nvSpPr>
        <p:spPr>
          <a:xfrm>
            <a:off x="6943575" y="2971700"/>
            <a:ext cx="1234800" cy="12591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42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5" name="Google Shape;1645;p42"/>
          <p:cNvSpPr txBox="1"/>
          <p:nvPr>
            <p:ph type="title"/>
          </p:nvPr>
        </p:nvSpPr>
        <p:spPr>
          <a:xfrm>
            <a:off x="452725" y="392325"/>
            <a:ext cx="5581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DBSCAN Algorithm </a:t>
            </a:r>
            <a:endParaRPr/>
          </a:p>
        </p:txBody>
      </p:sp>
      <p:sp>
        <p:nvSpPr>
          <p:cNvPr id="1646" name="Google Shape;1646;p42"/>
          <p:cNvSpPr txBox="1"/>
          <p:nvPr>
            <p:ph idx="1" type="body"/>
          </p:nvPr>
        </p:nvSpPr>
        <p:spPr>
          <a:xfrm>
            <a:off x="239225" y="1184075"/>
            <a:ext cx="4837800" cy="30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Given e and min_num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arenR"/>
            </a:pPr>
            <a:r>
              <a:rPr lang="en" sz="2000"/>
              <a:t>Classify points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Core point if:</a:t>
            </a:r>
            <a:endParaRPr sz="2000"/>
          </a:p>
          <a:p>
            <a:pPr indent="-3429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min_num points are within e</a:t>
            </a:r>
            <a:endParaRPr sz="18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Border if:</a:t>
            </a:r>
            <a:endParaRPr sz="2000"/>
          </a:p>
          <a:p>
            <a:pPr indent="-355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1800"/>
              <a:t>if within epsilon of a core point</a:t>
            </a:r>
            <a:r>
              <a:rPr lang="en" sz="2000"/>
              <a:t> 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Outlier if:</a:t>
            </a:r>
            <a:endParaRPr sz="2000"/>
          </a:p>
          <a:p>
            <a:pPr indent="-3429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Not reachable by core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2) Group Core Points into one cluster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/>
          </a:p>
        </p:txBody>
      </p:sp>
      <p:sp>
        <p:nvSpPr>
          <p:cNvPr id="1647" name="Google Shape;1647;p42"/>
          <p:cNvSpPr/>
          <p:nvPr/>
        </p:nvSpPr>
        <p:spPr>
          <a:xfrm rot="6237824">
            <a:off x="7650228" y="3067580"/>
            <a:ext cx="229997" cy="225923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42"/>
          <p:cNvSpPr/>
          <p:nvPr/>
        </p:nvSpPr>
        <p:spPr>
          <a:xfrm rot="6237824">
            <a:off x="7080366" y="348830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9" name="Google Shape;1649;p42"/>
          <p:cNvSpPr/>
          <p:nvPr/>
        </p:nvSpPr>
        <p:spPr>
          <a:xfrm rot="6237824">
            <a:off x="7650222" y="3730305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0" name="Google Shape;1650;p42"/>
          <p:cNvSpPr/>
          <p:nvPr/>
        </p:nvSpPr>
        <p:spPr>
          <a:xfrm rot="6237824">
            <a:off x="7171186" y="3067579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1" name="Google Shape;1651;p42"/>
          <p:cNvSpPr/>
          <p:nvPr/>
        </p:nvSpPr>
        <p:spPr>
          <a:xfrm rot="6237824">
            <a:off x="7445984" y="3507250"/>
            <a:ext cx="229997" cy="225923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2" name="Google Shape;1652;p42"/>
          <p:cNvSpPr/>
          <p:nvPr/>
        </p:nvSpPr>
        <p:spPr>
          <a:xfrm rot="6237824">
            <a:off x="7355177" y="3784727"/>
            <a:ext cx="229997" cy="225923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3" name="Google Shape;1653;p42"/>
          <p:cNvSpPr/>
          <p:nvPr/>
        </p:nvSpPr>
        <p:spPr>
          <a:xfrm rot="6237824">
            <a:off x="7067745" y="413040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42"/>
          <p:cNvSpPr/>
          <p:nvPr/>
        </p:nvSpPr>
        <p:spPr>
          <a:xfrm rot="6237824">
            <a:off x="6569746" y="2620306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42"/>
          <p:cNvSpPr/>
          <p:nvPr/>
        </p:nvSpPr>
        <p:spPr>
          <a:xfrm rot="6237824">
            <a:off x="6294948" y="2995792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6" name="Google Shape;1656;p42"/>
          <p:cNvSpPr/>
          <p:nvPr/>
        </p:nvSpPr>
        <p:spPr>
          <a:xfrm rot="6237824">
            <a:off x="6177221" y="2533481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7" name="Google Shape;1657;p42"/>
          <p:cNvSpPr/>
          <p:nvPr/>
        </p:nvSpPr>
        <p:spPr>
          <a:xfrm rot="6237824">
            <a:off x="6646347" y="228838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8" name="Google Shape;1658;p42"/>
          <p:cNvSpPr/>
          <p:nvPr/>
        </p:nvSpPr>
        <p:spPr>
          <a:xfrm rot="6237824">
            <a:off x="6351302" y="2342802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9" name="Google Shape;1659;p42"/>
          <p:cNvSpPr/>
          <p:nvPr/>
        </p:nvSpPr>
        <p:spPr>
          <a:xfrm rot="6237824">
            <a:off x="7650236" y="2010879"/>
            <a:ext cx="229997" cy="225923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0" name="Google Shape;1660;p42"/>
          <p:cNvSpPr/>
          <p:nvPr/>
        </p:nvSpPr>
        <p:spPr>
          <a:xfrm rot="6237824">
            <a:off x="7811586" y="3398941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1" name="Google Shape;1661;p42"/>
          <p:cNvSpPr/>
          <p:nvPr/>
        </p:nvSpPr>
        <p:spPr>
          <a:xfrm rot="6237824">
            <a:off x="7445986" y="2759066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2" name="Google Shape;1662;p42"/>
          <p:cNvSpPr/>
          <p:nvPr/>
        </p:nvSpPr>
        <p:spPr>
          <a:xfrm rot="6237824">
            <a:off x="6710127" y="3852877"/>
            <a:ext cx="229997" cy="225923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3" name="Google Shape;1663;p42"/>
          <p:cNvSpPr/>
          <p:nvPr/>
        </p:nvSpPr>
        <p:spPr>
          <a:xfrm rot="6237824">
            <a:off x="6237427" y="3852877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42"/>
          <p:cNvSpPr/>
          <p:nvPr/>
        </p:nvSpPr>
        <p:spPr>
          <a:xfrm rot="6237824">
            <a:off x="6569752" y="4130377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42"/>
          <p:cNvSpPr/>
          <p:nvPr/>
        </p:nvSpPr>
        <p:spPr>
          <a:xfrm rot="6237824">
            <a:off x="6452022" y="207118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43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1" name="Google Shape;1671;p43"/>
          <p:cNvSpPr txBox="1"/>
          <p:nvPr>
            <p:ph type="title"/>
          </p:nvPr>
        </p:nvSpPr>
        <p:spPr>
          <a:xfrm>
            <a:off x="452725" y="392325"/>
            <a:ext cx="5581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DBSCAN Algorithm </a:t>
            </a:r>
            <a:endParaRPr/>
          </a:p>
        </p:txBody>
      </p:sp>
      <p:sp>
        <p:nvSpPr>
          <p:cNvPr id="1672" name="Google Shape;1672;p43"/>
          <p:cNvSpPr txBox="1"/>
          <p:nvPr>
            <p:ph idx="1" type="body"/>
          </p:nvPr>
        </p:nvSpPr>
        <p:spPr>
          <a:xfrm>
            <a:off x="239225" y="1184075"/>
            <a:ext cx="4837800" cy="30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Given e and min_num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arenR"/>
            </a:pPr>
            <a:r>
              <a:rPr lang="en" sz="2000"/>
              <a:t>Classify points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Core point if:</a:t>
            </a:r>
            <a:endParaRPr sz="2000"/>
          </a:p>
          <a:p>
            <a:pPr indent="-3429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min_num points are within e</a:t>
            </a:r>
            <a:endParaRPr sz="18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Border if:</a:t>
            </a:r>
            <a:endParaRPr sz="2000"/>
          </a:p>
          <a:p>
            <a:pPr indent="-355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1800"/>
              <a:t>if within epsilon of a core point</a:t>
            </a:r>
            <a:r>
              <a:rPr lang="en" sz="2000"/>
              <a:t> 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Outlier if:</a:t>
            </a:r>
            <a:endParaRPr sz="2000"/>
          </a:p>
          <a:p>
            <a:pPr indent="-3429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Not reachable by core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2) Group Core Points into one cluster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/>
          </a:p>
        </p:txBody>
      </p:sp>
      <p:sp>
        <p:nvSpPr>
          <p:cNvPr id="1673" name="Google Shape;1673;p43"/>
          <p:cNvSpPr/>
          <p:nvPr/>
        </p:nvSpPr>
        <p:spPr>
          <a:xfrm rot="6237824">
            <a:off x="7650228" y="3067580"/>
            <a:ext cx="229997" cy="225923"/>
          </a:xfrm>
          <a:prstGeom prst="ellipse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4" name="Google Shape;1674;p43"/>
          <p:cNvSpPr/>
          <p:nvPr/>
        </p:nvSpPr>
        <p:spPr>
          <a:xfrm rot="6237824">
            <a:off x="7080366" y="3488300"/>
            <a:ext cx="229997" cy="225923"/>
          </a:xfrm>
          <a:prstGeom prst="ellipse">
            <a:avLst/>
          </a:prstGeom>
          <a:solidFill>
            <a:srgbClr val="D5A6BD"/>
          </a:solidFill>
          <a:ln cap="flat" cmpd="sng" w="9525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43"/>
          <p:cNvSpPr/>
          <p:nvPr/>
        </p:nvSpPr>
        <p:spPr>
          <a:xfrm rot="6237824">
            <a:off x="7650222" y="3730305"/>
            <a:ext cx="229997" cy="225923"/>
          </a:xfrm>
          <a:prstGeom prst="ellipse">
            <a:avLst/>
          </a:prstGeom>
          <a:solidFill>
            <a:srgbClr val="D5A6BD"/>
          </a:solidFill>
          <a:ln cap="flat" cmpd="sng" w="9525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43"/>
          <p:cNvSpPr/>
          <p:nvPr/>
        </p:nvSpPr>
        <p:spPr>
          <a:xfrm rot="6237824">
            <a:off x="7171186" y="3067579"/>
            <a:ext cx="229997" cy="225923"/>
          </a:xfrm>
          <a:prstGeom prst="ellipse">
            <a:avLst/>
          </a:prstGeom>
          <a:solidFill>
            <a:srgbClr val="D5A6BD"/>
          </a:solidFill>
          <a:ln cap="flat" cmpd="sng" w="9525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7" name="Google Shape;1677;p43"/>
          <p:cNvSpPr/>
          <p:nvPr/>
        </p:nvSpPr>
        <p:spPr>
          <a:xfrm rot="6237824">
            <a:off x="7445984" y="3507250"/>
            <a:ext cx="229997" cy="225923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8" name="Google Shape;1678;p43"/>
          <p:cNvSpPr/>
          <p:nvPr/>
        </p:nvSpPr>
        <p:spPr>
          <a:xfrm rot="6237824">
            <a:off x="7355177" y="3784727"/>
            <a:ext cx="229997" cy="225923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9" name="Google Shape;1679;p43"/>
          <p:cNvSpPr/>
          <p:nvPr/>
        </p:nvSpPr>
        <p:spPr>
          <a:xfrm rot="6237824">
            <a:off x="7067745" y="4130400"/>
            <a:ext cx="229997" cy="225923"/>
          </a:xfrm>
          <a:prstGeom prst="ellipse">
            <a:avLst/>
          </a:prstGeom>
          <a:solidFill>
            <a:srgbClr val="D5A6BD"/>
          </a:solidFill>
          <a:ln cap="flat" cmpd="sng" w="9525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0" name="Google Shape;1680;p43"/>
          <p:cNvSpPr/>
          <p:nvPr/>
        </p:nvSpPr>
        <p:spPr>
          <a:xfrm rot="6237824">
            <a:off x="6569746" y="2620306"/>
            <a:ext cx="229997" cy="225923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1" name="Google Shape;1681;p43"/>
          <p:cNvSpPr/>
          <p:nvPr/>
        </p:nvSpPr>
        <p:spPr>
          <a:xfrm rot="6237824">
            <a:off x="6294948" y="2995792"/>
            <a:ext cx="229997" cy="225923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2" name="Google Shape;1682;p43"/>
          <p:cNvSpPr/>
          <p:nvPr/>
        </p:nvSpPr>
        <p:spPr>
          <a:xfrm rot="6237824">
            <a:off x="6177221" y="2533481"/>
            <a:ext cx="229997" cy="225923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3" name="Google Shape;1683;p43"/>
          <p:cNvSpPr/>
          <p:nvPr/>
        </p:nvSpPr>
        <p:spPr>
          <a:xfrm rot="6237824">
            <a:off x="6646347" y="2288380"/>
            <a:ext cx="229997" cy="225923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4" name="Google Shape;1684;p43"/>
          <p:cNvSpPr/>
          <p:nvPr/>
        </p:nvSpPr>
        <p:spPr>
          <a:xfrm rot="6237824">
            <a:off x="6351302" y="2342802"/>
            <a:ext cx="229997" cy="225923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5" name="Google Shape;1685;p43"/>
          <p:cNvSpPr/>
          <p:nvPr/>
        </p:nvSpPr>
        <p:spPr>
          <a:xfrm rot="6237824">
            <a:off x="7650236" y="2010879"/>
            <a:ext cx="229997" cy="225923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6" name="Google Shape;1686;p43"/>
          <p:cNvSpPr/>
          <p:nvPr/>
        </p:nvSpPr>
        <p:spPr>
          <a:xfrm rot="6237824">
            <a:off x="7811586" y="3398941"/>
            <a:ext cx="229997" cy="225923"/>
          </a:xfrm>
          <a:prstGeom prst="ellipse">
            <a:avLst/>
          </a:prstGeom>
          <a:solidFill>
            <a:srgbClr val="D5A6BD"/>
          </a:solidFill>
          <a:ln cap="flat" cmpd="sng" w="9525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7" name="Google Shape;1687;p43"/>
          <p:cNvSpPr/>
          <p:nvPr/>
        </p:nvSpPr>
        <p:spPr>
          <a:xfrm rot="6237824">
            <a:off x="7445986" y="2759066"/>
            <a:ext cx="229997" cy="225923"/>
          </a:xfrm>
          <a:prstGeom prst="ellipse">
            <a:avLst/>
          </a:prstGeom>
          <a:solidFill>
            <a:srgbClr val="D5A6BD"/>
          </a:solidFill>
          <a:ln cap="flat" cmpd="sng" w="9525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8" name="Google Shape;1688;p43"/>
          <p:cNvSpPr/>
          <p:nvPr/>
        </p:nvSpPr>
        <p:spPr>
          <a:xfrm rot="6237824">
            <a:off x="6710127" y="3852877"/>
            <a:ext cx="229997" cy="225923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9" name="Google Shape;1689;p43"/>
          <p:cNvSpPr/>
          <p:nvPr/>
        </p:nvSpPr>
        <p:spPr>
          <a:xfrm rot="6237824">
            <a:off x="6237427" y="3852877"/>
            <a:ext cx="229997" cy="225923"/>
          </a:xfrm>
          <a:prstGeom prst="ellipse">
            <a:avLst/>
          </a:prstGeom>
          <a:solidFill>
            <a:srgbClr val="D5A6BD"/>
          </a:solidFill>
          <a:ln cap="flat" cmpd="sng" w="9525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0" name="Google Shape;1690;p43"/>
          <p:cNvSpPr/>
          <p:nvPr/>
        </p:nvSpPr>
        <p:spPr>
          <a:xfrm rot="6237824">
            <a:off x="6569752" y="4130377"/>
            <a:ext cx="229997" cy="225923"/>
          </a:xfrm>
          <a:prstGeom prst="ellipse">
            <a:avLst/>
          </a:prstGeom>
          <a:solidFill>
            <a:srgbClr val="D5A6BD"/>
          </a:solidFill>
          <a:ln cap="flat" cmpd="sng" w="9525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1" name="Google Shape;1691;p43"/>
          <p:cNvSpPr/>
          <p:nvPr/>
        </p:nvSpPr>
        <p:spPr>
          <a:xfrm rot="6237824">
            <a:off x="6452022" y="2071180"/>
            <a:ext cx="229997" cy="225923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44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7" name="Google Shape;1697;p44"/>
          <p:cNvSpPr txBox="1"/>
          <p:nvPr>
            <p:ph type="title"/>
          </p:nvPr>
        </p:nvSpPr>
        <p:spPr>
          <a:xfrm>
            <a:off x="452725" y="392325"/>
            <a:ext cx="5581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DBSCAN Pros and Cons</a:t>
            </a:r>
            <a:endParaRPr/>
          </a:p>
        </p:txBody>
      </p:sp>
      <p:sp>
        <p:nvSpPr>
          <p:cNvPr id="1698" name="Google Shape;1698;p44"/>
          <p:cNvSpPr txBox="1"/>
          <p:nvPr>
            <p:ph idx="1" type="body"/>
          </p:nvPr>
        </p:nvSpPr>
        <p:spPr>
          <a:xfrm>
            <a:off x="452725" y="1184075"/>
            <a:ext cx="4363500" cy="30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1) Arbitrarily-shaped clusters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2) Non-linearly separable clusters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2) Don't need to specify cluster count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3) Robust to noise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/>
          </a:p>
        </p:txBody>
      </p:sp>
      <p:sp>
        <p:nvSpPr>
          <p:cNvPr id="1699" name="Google Shape;1699;p44"/>
          <p:cNvSpPr txBox="1"/>
          <p:nvPr>
            <p:ph idx="1" type="body"/>
          </p:nvPr>
        </p:nvSpPr>
        <p:spPr>
          <a:xfrm>
            <a:off x="5336125" y="1134825"/>
            <a:ext cx="3676200" cy="30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1) Considers low density as outliers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2) Scalability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Harms Euclidean distance measures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3) Assumes constant density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45"/>
          <p:cNvSpPr txBox="1"/>
          <p:nvPr>
            <p:ph idx="4294967295" type="ctrTitle"/>
          </p:nvPr>
        </p:nvSpPr>
        <p:spPr>
          <a:xfrm>
            <a:off x="701529" y="8975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</a:pPr>
            <a:r>
              <a:rPr b="0" i="0" lang="en" sz="7200" u="none" cap="none" strike="noStrik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Questions?</a:t>
            </a:r>
            <a:endParaRPr b="0" i="0" sz="7200" u="none" cap="none" strike="noStrike">
              <a:solidFill>
                <a:srgbClr val="FFFFFF"/>
              </a:solidFill>
              <a:latin typeface="Titillium Web ExtraLight"/>
              <a:ea typeface="Titillium Web ExtraLight"/>
              <a:cs typeface="Titillium Web ExtraLight"/>
              <a:sym typeface="Titillium Web ExtraLight"/>
            </a:endParaRPr>
          </a:p>
        </p:txBody>
      </p:sp>
      <p:sp>
        <p:nvSpPr>
          <p:cNvPr id="1705" name="Google Shape;1705;p45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5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What is clustering? </a:t>
            </a:r>
            <a:endParaRPr/>
          </a:p>
        </p:txBody>
      </p:sp>
      <p:sp>
        <p:nvSpPr>
          <p:cNvPr id="814" name="Google Shape;814;p5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5" name="Google Shape;815;p5"/>
          <p:cNvSpPr txBox="1"/>
          <p:nvPr>
            <p:ph idx="4294967295" type="body"/>
          </p:nvPr>
        </p:nvSpPr>
        <p:spPr>
          <a:xfrm>
            <a:off x="377550" y="1152525"/>
            <a:ext cx="8612400" cy="30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Unsupervised learning 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Group by similarity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Goal: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High intra-cluster similarity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Low inter-cluster similarity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816" name="Google Shape;816;p5"/>
          <p:cNvPicPr preferRelativeResize="0"/>
          <p:nvPr/>
        </p:nvPicPr>
        <p:blipFill rotWithShape="1">
          <a:blip r:embed="rId3">
            <a:alphaModFix/>
          </a:blip>
          <a:srcRect b="11915" l="15707" r="11700" t="14020"/>
          <a:stretch/>
        </p:blipFill>
        <p:spPr>
          <a:xfrm>
            <a:off x="5116900" y="1634775"/>
            <a:ext cx="3056875" cy="233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6"/>
          <p:cNvSpPr/>
          <p:nvPr/>
        </p:nvSpPr>
        <p:spPr>
          <a:xfrm>
            <a:off x="4988150" y="3096725"/>
            <a:ext cx="2109000" cy="1711800"/>
          </a:xfrm>
          <a:prstGeom prst="rect">
            <a:avLst/>
          </a:prstGeom>
          <a:noFill/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6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But how do we determine similarity?</a:t>
            </a:r>
            <a:endParaRPr/>
          </a:p>
        </p:txBody>
      </p:sp>
      <p:sp>
        <p:nvSpPr>
          <p:cNvPr id="823" name="Google Shape;823;p6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4" name="Google Shape;824;p6"/>
          <p:cNvSpPr txBox="1"/>
          <p:nvPr>
            <p:ph idx="4294967295" type="body"/>
          </p:nvPr>
        </p:nvSpPr>
        <p:spPr>
          <a:xfrm>
            <a:off x="377550" y="1152525"/>
            <a:ext cx="8612400" cy="13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No obvious objective function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f(x) = “maximize similarity”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?????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825" name="Google Shape;82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675" y="3419298"/>
            <a:ext cx="562828" cy="56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7383" y="3253857"/>
            <a:ext cx="562828" cy="56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37820" y="3976189"/>
            <a:ext cx="562828" cy="56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18188" y="3300443"/>
            <a:ext cx="562828" cy="56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33442" y="4122121"/>
            <a:ext cx="562828" cy="56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60871" y="4122134"/>
            <a:ext cx="562828" cy="56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87056" y="3976199"/>
            <a:ext cx="562828" cy="56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3422" y="3976189"/>
            <a:ext cx="562828" cy="56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24877" y="3251950"/>
            <a:ext cx="562828" cy="56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40483" y="3976196"/>
            <a:ext cx="562828" cy="56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62576" y="3404743"/>
            <a:ext cx="562828" cy="56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60797" y="4056212"/>
            <a:ext cx="562828" cy="56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80149" y="3404759"/>
            <a:ext cx="562828" cy="56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063422" y="3251942"/>
            <a:ext cx="562828" cy="56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287695" y="4122124"/>
            <a:ext cx="562828" cy="56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235066" y="3300461"/>
            <a:ext cx="533742" cy="533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455009" y="3300448"/>
            <a:ext cx="533742" cy="533719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6"/>
          <p:cNvSpPr/>
          <p:nvPr/>
        </p:nvSpPr>
        <p:spPr>
          <a:xfrm>
            <a:off x="598075" y="3096725"/>
            <a:ext cx="2392200" cy="1711800"/>
          </a:xfrm>
          <a:prstGeom prst="rect">
            <a:avLst/>
          </a:prstGeom>
          <a:noFill/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6"/>
          <p:cNvSpPr/>
          <p:nvPr/>
        </p:nvSpPr>
        <p:spPr>
          <a:xfrm flipH="1">
            <a:off x="3142575" y="3096725"/>
            <a:ext cx="879300" cy="1711800"/>
          </a:xfrm>
          <a:prstGeom prst="rect">
            <a:avLst/>
          </a:prstGeom>
          <a:noFill/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6"/>
          <p:cNvSpPr/>
          <p:nvPr/>
        </p:nvSpPr>
        <p:spPr>
          <a:xfrm>
            <a:off x="7321071" y="3096725"/>
            <a:ext cx="1480200" cy="1711800"/>
          </a:xfrm>
          <a:prstGeom prst="rect">
            <a:avLst/>
          </a:prstGeom>
          <a:noFill/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6"/>
          <p:cNvSpPr txBox="1"/>
          <p:nvPr/>
        </p:nvSpPr>
        <p:spPr>
          <a:xfrm>
            <a:off x="881025" y="2564425"/>
            <a:ext cx="30000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Hot/Cold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6"/>
          <p:cNvSpPr txBox="1"/>
          <p:nvPr/>
        </p:nvSpPr>
        <p:spPr>
          <a:xfrm>
            <a:off x="5320600" y="2540388"/>
            <a:ext cx="30000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Food/Beverage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7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What if divisions not obvious? </a:t>
            </a:r>
            <a:endParaRPr/>
          </a:p>
        </p:txBody>
      </p:sp>
      <p:sp>
        <p:nvSpPr>
          <p:cNvPr id="852" name="Google Shape;852;p7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3" name="Google Shape;85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850" y="868799"/>
            <a:ext cx="4122300" cy="412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7"/>
          <p:cNvPicPr preferRelativeResize="0"/>
          <p:nvPr/>
        </p:nvPicPr>
        <p:blipFill rotWithShape="1">
          <a:blip r:embed="rId4">
            <a:alphaModFix/>
          </a:blip>
          <a:srcRect b="15175" l="8983" r="0" t="0"/>
          <a:stretch/>
        </p:blipFill>
        <p:spPr>
          <a:xfrm>
            <a:off x="5196676" y="716400"/>
            <a:ext cx="3486850" cy="3496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8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Distance Metrics</a:t>
            </a:r>
            <a:endParaRPr/>
          </a:p>
        </p:txBody>
      </p:sp>
      <p:sp>
        <p:nvSpPr>
          <p:cNvPr id="860" name="Google Shape;860;p8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1" name="Google Shape;861;p8"/>
          <p:cNvSpPr txBox="1"/>
          <p:nvPr>
            <p:ph idx="4294967295" type="body"/>
          </p:nvPr>
        </p:nvSpPr>
        <p:spPr>
          <a:xfrm>
            <a:off x="377550" y="1152525"/>
            <a:ext cx="8612400" cy="30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Euclidian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Manhattan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Minkowski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Cosine Similarity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….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9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lt1"/>
                </a:solidFill>
              </a:rPr>
              <a:t>Distance Metrics</a:t>
            </a:r>
            <a:endParaRPr/>
          </a:p>
        </p:txBody>
      </p:sp>
      <p:sp>
        <p:nvSpPr>
          <p:cNvPr id="867" name="Google Shape;867;p9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8" name="Google Shape;86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15700" y="805800"/>
            <a:ext cx="5514426" cy="4065850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9"/>
          <p:cNvSpPr txBox="1"/>
          <p:nvPr>
            <p:ph idx="4294967295" type="body"/>
          </p:nvPr>
        </p:nvSpPr>
        <p:spPr>
          <a:xfrm>
            <a:off x="377550" y="1152525"/>
            <a:ext cx="8612400" cy="30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Euclidian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Manhattan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Minkowski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Cosine Similarity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….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aliard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